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2" r:id="rId2"/>
    <p:sldId id="256" r:id="rId3"/>
    <p:sldId id="273" r:id="rId4"/>
    <p:sldId id="285" r:id="rId5"/>
    <p:sldId id="288" r:id="rId6"/>
    <p:sldId id="286" r:id="rId7"/>
    <p:sldId id="287" r:id="rId8"/>
    <p:sldId id="274" r:id="rId9"/>
    <p:sldId id="272" r:id="rId10"/>
    <p:sldId id="264" r:id="rId11"/>
    <p:sldId id="259" r:id="rId12"/>
    <p:sldId id="261" r:id="rId13"/>
    <p:sldId id="275" r:id="rId14"/>
    <p:sldId id="263" r:id="rId15"/>
    <p:sldId id="280" r:id="rId16"/>
    <p:sldId id="267" r:id="rId17"/>
    <p:sldId id="276" r:id="rId18"/>
    <p:sldId id="268" r:id="rId19"/>
    <p:sldId id="269" r:id="rId20"/>
    <p:sldId id="277" r:id="rId21"/>
    <p:sldId id="265" r:id="rId22"/>
    <p:sldId id="270" r:id="rId23"/>
    <p:sldId id="278" r:id="rId24"/>
    <p:sldId id="279" r:id="rId25"/>
    <p:sldId id="271" r:id="rId26"/>
    <p:sldId id="281" r:id="rId2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746"/>
    <a:srgbClr val="30BDEB"/>
    <a:srgbClr val="161F2F"/>
    <a:srgbClr val="2B435C"/>
    <a:srgbClr val="5A756C"/>
    <a:srgbClr val="2D4660"/>
    <a:srgbClr val="6991B0"/>
    <a:srgbClr val="2E4D66"/>
    <a:srgbClr val="294762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E3431-CCBC-4C06-885B-9F97E4AE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E3D6A-0E8D-CFB5-87D0-9620348B5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BE708-1F7A-9A2E-5B8E-452E12B5C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52A8-4A81-062F-186F-D0C7F0520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1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3CF9-4EA8-A6DF-3E38-E4F6CDA7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72721-39B2-1143-8B2A-7AFD40E94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D8DD4-B3B4-1DA9-16E8-5451B81A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C724B-376D-E87D-5BC1-DEC97C49F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36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A4B8-340F-763D-3A1E-9102AC4D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D6145-3E97-8B7E-8211-D1964608F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53AF1-4281-7C55-4E7F-4047E8656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25FE-6368-99FD-2D53-7E5175F0D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05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9BA50-41DF-DF78-5A58-AB2ACCAB6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A791F-5EBF-1722-F5DD-3A271A6B1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D6AFC-F1E1-B6D1-A482-17E33F451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20694-8788-A01B-0439-B6D1AAC76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36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0E60-5A35-687C-2008-3DAB8D95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3A583-59CB-CA6F-AAD5-D6FBFF666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1ECB6-DBD7-B785-8CB3-E862F3C88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8703-F407-2812-6E7E-116E747FD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49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30742-7E6C-25AF-8015-7A5C2029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1A4B4-688F-AB11-F806-320D81F3C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553A1-F2A9-3359-F1F9-B081398B4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A8725-041F-B880-63B2-05FF9705C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209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53176-D33A-8B7B-FC0A-487FD786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33093-5526-55BA-44E2-9412C964F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802C8-6EED-C39A-F409-DBFF7CE5F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FAA77-3955-6B9C-9E8A-903AC2532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43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33C87-53E8-5D63-7B17-B38FB06A2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92E5AB-8EEE-1A6E-2A81-D25B3BECA0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174AB-F9A6-585D-6168-B3E1CBA00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DF0EB-2B89-145B-253B-18178755BF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31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50422-B5EA-9563-2034-5A294007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808DC-3F26-8EEC-505F-3D491F914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A8E49-54F1-5725-A29E-C4D37000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01B94-50D8-6205-9518-0971BB24A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6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CD78B-D10F-4BB4-2031-0895E2DB5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26FD8D-74AD-BC7C-664D-81BA36628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C04D8-7F36-F837-03A5-06E7C83A5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62B55-03F0-A54B-1176-D17E48B8F8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44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CF09-4F8B-A1D4-246E-727902611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480E7-7385-6DF3-76B4-D658EBF06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A82DC-567C-E94C-FE3D-26C6A342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31E8F-5871-E079-DD52-764A5B934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1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091FA-505B-0F40-B826-7851C2C27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E23049-5C7F-07A3-686B-13DA65805F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0048E0-728F-552D-C824-594F9A521C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A3D82-ECDC-EB9F-9E30-4ECEB84B6B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19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4CF16-F84A-457E-A74E-4F4326A7F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445CF-1E16-C9AD-A91E-5B0CE9AE7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A92A29-D473-0712-D056-5DE2D3B62F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01E63-4F84-E2C5-91B7-86E1C28578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8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9D136-4569-D148-6371-8F83D0E1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3AE14-7245-DA73-8EE1-B4DC35074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9BC15-2EF6-F82A-5253-9A094F102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0BCFA-24BC-07FC-DADB-EEF35AA0A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2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22.png"/><Relationship Id="rId10" Type="http://schemas.openxmlformats.org/officeDocument/2006/relationships/image" Target="../media/image27.png"/><Relationship Id="rId19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2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1.png"/><Relationship Id="rId21" Type="http://schemas.openxmlformats.org/officeDocument/2006/relationships/image" Target="../media/image52.png"/><Relationship Id="rId7" Type="http://schemas.openxmlformats.org/officeDocument/2006/relationships/image" Target="../media/image39.png"/><Relationship Id="rId12" Type="http://schemas.openxmlformats.org/officeDocument/2006/relationships/image" Target="../media/image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24" Type="http://schemas.openxmlformats.org/officeDocument/2006/relationships/image" Target="../media/image55.png"/><Relationship Id="rId5" Type="http://schemas.openxmlformats.org/officeDocument/2006/relationships/image" Target="../media/image37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2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1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3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2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2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2.png"/><Relationship Id="rId9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2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8.png"/><Relationship Id="rId10" Type="http://schemas.openxmlformats.org/officeDocument/2006/relationships/image" Target="../media/image114.png"/><Relationship Id="rId4" Type="http://schemas.openxmlformats.org/officeDocument/2006/relationships/image" Target="../media/image2.png"/><Relationship Id="rId9" Type="http://schemas.openxmlformats.org/officeDocument/2006/relationships/image" Target="../media/image113.png"/><Relationship Id="rId1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3.png"/><Relationship Id="rId5" Type="http://schemas.openxmlformats.org/officeDocument/2006/relationships/image" Target="../media/image3.png"/><Relationship Id="rId10" Type="http://schemas.openxmlformats.org/officeDocument/2006/relationships/image" Target="../media/image122.png"/><Relationship Id="rId4" Type="http://schemas.openxmlformats.org/officeDocument/2006/relationships/image" Target="../media/image2.png"/><Relationship Id="rId9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3.png"/><Relationship Id="rId10" Type="http://schemas.openxmlformats.org/officeDocument/2006/relationships/image" Target="../media/image130.png"/><Relationship Id="rId4" Type="http://schemas.openxmlformats.org/officeDocument/2006/relationships/image" Target="../media/image2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1.png"/><Relationship Id="rId7" Type="http://schemas.openxmlformats.org/officeDocument/2006/relationships/image" Target="../media/image127.png"/><Relationship Id="rId12" Type="http://schemas.openxmlformats.org/officeDocument/2006/relationships/image" Target="../media/image1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3.png"/><Relationship Id="rId10" Type="http://schemas.openxmlformats.org/officeDocument/2006/relationships/image" Target="../media/image130.png"/><Relationship Id="rId4" Type="http://schemas.openxmlformats.org/officeDocument/2006/relationships/image" Target="../media/image2.png"/><Relationship Id="rId9" Type="http://schemas.openxmlformats.org/officeDocument/2006/relationships/image" Target="../media/image129.png"/><Relationship Id="rId1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Relationship Id="rId1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A9CB-AFC5-E067-E22E-94E3F87E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C5F2F5F-E9BF-767F-DA94-0727B4C9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ED24299-7286-A310-458E-28EA4F427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EECB36F-F1C6-12E4-3842-B53F4E645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EBA8F993-7F35-E0A7-4DB8-B1DE24992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455A5BB5-F48F-FB43-61B1-2141153EA3F5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6A4931F4-B3BC-6300-E399-BB147C828997}"/>
              </a:ext>
            </a:extLst>
          </p:cNvPr>
          <p:cNvSpPr/>
          <p:nvPr/>
        </p:nvSpPr>
        <p:spPr>
          <a:xfrm>
            <a:off x="3666837" y="4033427"/>
            <a:ext cx="422354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486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BB72CD87-0DDF-07DD-30ED-345212E61C6B}"/>
              </a:ext>
            </a:extLst>
          </p:cNvPr>
          <p:cNvSpPr/>
          <p:nvPr/>
        </p:nvSpPr>
        <p:spPr>
          <a:xfrm>
            <a:off x="685800" y="1961285"/>
            <a:ext cx="2981037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80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B01BF1-5A01-8F69-90AD-45628F1C6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3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71625"/>
            <a:ext cx="5638800" cy="20669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762125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63" y="1866900"/>
            <a:ext cx="23812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83845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943225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0" y="1571625"/>
            <a:ext cx="5638800" cy="20669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762125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9875" y="18669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924175"/>
            <a:ext cx="5257800" cy="4191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탄소세 개념</a:t>
            </a:r>
            <a:endParaRPr lang="en-US" sz="2250" dirty="0"/>
          </a:p>
        </p:txBody>
      </p:sp>
      <p:sp>
        <p:nvSpPr>
          <p:cNvPr id="30" name="Text 3"/>
          <p:cNvSpPr/>
          <p:nvPr/>
        </p:nvSpPr>
        <p:spPr>
          <a:xfrm>
            <a:off x="1238250" y="1866900"/>
            <a:ext cx="28637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647700" y="2352675"/>
            <a:ext cx="50247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EU가 도입한 새로운 탄소 규제로, 특정 수입품에 대한 </a:t>
            </a:r>
            <a:r>
              <a:rPr lang="en-US" sz="12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부과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베이스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1047750" y="2800350"/>
            <a:ext cx="36983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시기: 2023년부터 부분 시행 중, 2026년 본격 시행 예정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1047750" y="3067050"/>
            <a:ext cx="36983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현대정밀과 같은 철강, 전자 기기 제조업체에 큰 영향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7067550" y="1866900"/>
            <a:ext cx="2400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(Carbon Tax)</a:t>
            </a:r>
            <a:endParaRPr lang="en-US" sz="1500" dirty="0"/>
          </a:p>
        </p:txBody>
      </p:sp>
      <p:sp>
        <p:nvSpPr>
          <p:cNvPr id="41" name="Text 14"/>
          <p:cNvSpPr/>
          <p:nvPr/>
        </p:nvSpPr>
        <p:spPr>
          <a:xfrm>
            <a:off x="6477000" y="2352675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국가가 일괄적으로 탄소 배출에 대한 세율 부과하는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경제적 제재 수단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으로 기업이 환경 부담 비용 부담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6591300" y="3038475"/>
            <a:ext cx="4419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세금 활용: 기후 변화 해소, 재생에너지 사업, 탄소감축 설비 투자 등 재분배</a:t>
            </a:r>
            <a:endParaRPr lang="en-US" sz="1050" dirty="0"/>
          </a:p>
        </p:txBody>
      </p:sp>
      <p:pic>
        <p:nvPicPr>
          <p:cNvPr id="57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4210050"/>
            <a:ext cx="11468100" cy="1371600"/>
          </a:xfrm>
          <a:prstGeom prst="rect">
            <a:avLst/>
          </a:prstGeom>
        </p:spPr>
      </p:pic>
      <p:pic>
        <p:nvPicPr>
          <p:cNvPr id="58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4476750"/>
            <a:ext cx="292361" cy="419100"/>
          </a:xfrm>
          <a:prstGeom prst="rect">
            <a:avLst/>
          </a:prstGeom>
        </p:spPr>
      </p:pic>
      <p:pic>
        <p:nvPicPr>
          <p:cNvPr id="59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552950"/>
            <a:ext cx="141465" cy="266700"/>
          </a:xfrm>
          <a:prstGeom prst="rect">
            <a:avLst/>
          </a:prstGeom>
        </p:spPr>
      </p:pic>
      <p:pic>
        <p:nvPicPr>
          <p:cNvPr id="60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3475" y="5162550"/>
            <a:ext cx="150896" cy="152400"/>
          </a:xfrm>
          <a:prstGeom prst="rect">
            <a:avLst/>
          </a:prstGeom>
        </p:spPr>
      </p:pic>
      <p:pic>
        <p:nvPicPr>
          <p:cNvPr id="61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1193" y="5162550"/>
            <a:ext cx="150896" cy="152400"/>
          </a:xfrm>
          <a:prstGeom prst="rect">
            <a:avLst/>
          </a:prstGeom>
        </p:spPr>
      </p:pic>
      <p:pic>
        <p:nvPicPr>
          <p:cNvPr id="62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68911" y="5162550"/>
            <a:ext cx="113172" cy="152400"/>
          </a:xfrm>
          <a:prstGeom prst="rect">
            <a:avLst/>
          </a:prstGeom>
        </p:spPr>
      </p:pic>
      <p:pic>
        <p:nvPicPr>
          <p:cNvPr id="63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46129" y="5162550"/>
            <a:ext cx="150896" cy="152400"/>
          </a:xfrm>
          <a:prstGeom prst="rect">
            <a:avLst/>
          </a:prstGeom>
        </p:spPr>
      </p:pic>
      <p:sp>
        <p:nvSpPr>
          <p:cNvPr id="64" name="Text 17"/>
          <p:cNvSpPr/>
          <p:nvPr/>
        </p:nvSpPr>
        <p:spPr>
          <a:xfrm>
            <a:off x="1133475" y="4438650"/>
            <a:ext cx="80767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대응 필요성</a:t>
            </a:r>
            <a:endParaRPr lang="en-US" sz="1500" dirty="0"/>
          </a:p>
        </p:txBody>
      </p:sp>
      <p:sp>
        <p:nvSpPr>
          <p:cNvPr id="65" name="Text 18"/>
          <p:cNvSpPr/>
          <p:nvPr/>
        </p:nvSpPr>
        <p:spPr>
          <a:xfrm>
            <a:off x="1133476" y="4781550"/>
            <a:ext cx="96921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이러한 흐름 속에서 기업은 더 이상 감각적인 추정이 아닌, </a:t>
            </a:r>
            <a:r>
              <a:rPr lang="en-US" sz="12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정량적이고 체계적인 탄소 관리 시스템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요구받고 있습니다.</a:t>
            </a:r>
            <a:endParaRPr lang="en-US" sz="1200" dirty="0"/>
          </a:p>
        </p:txBody>
      </p:sp>
      <p:sp>
        <p:nvSpPr>
          <p:cNvPr id="66" name="Text 19"/>
          <p:cNvSpPr/>
          <p:nvPr/>
        </p:nvSpPr>
        <p:spPr>
          <a:xfrm>
            <a:off x="1362075" y="512445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 분석</a:t>
            </a:r>
            <a:endParaRPr lang="en-US" sz="1200" dirty="0"/>
          </a:p>
        </p:txBody>
      </p:sp>
      <p:sp>
        <p:nvSpPr>
          <p:cNvPr id="67" name="Text 20"/>
          <p:cNvSpPr/>
          <p:nvPr/>
        </p:nvSpPr>
        <p:spPr>
          <a:xfrm>
            <a:off x="2629793" y="512445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 관리</a:t>
            </a:r>
            <a:endParaRPr lang="en-US" sz="1200" dirty="0"/>
          </a:p>
        </p:txBody>
      </p:sp>
      <p:sp>
        <p:nvSpPr>
          <p:cNvPr id="68" name="Text 21"/>
          <p:cNvSpPr/>
          <p:nvPr/>
        </p:nvSpPr>
        <p:spPr>
          <a:xfrm>
            <a:off x="3859411" y="512445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</a:t>
            </a:r>
            <a:endParaRPr lang="en-US" sz="1200" dirty="0"/>
          </a:p>
        </p:txBody>
      </p:sp>
      <p:sp>
        <p:nvSpPr>
          <p:cNvPr id="69" name="Text 22"/>
          <p:cNvSpPr/>
          <p:nvPr/>
        </p:nvSpPr>
        <p:spPr>
          <a:xfrm>
            <a:off x="4974729" y="512445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비용 관리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76300"/>
            <a:ext cx="11582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066800"/>
            <a:ext cx="3810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81100"/>
            <a:ext cx="1524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095500"/>
            <a:ext cx="5562600" cy="2381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2860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3907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595" y="3949376"/>
            <a:ext cx="2667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95" y="4054151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1028700" y="1181100"/>
            <a:ext cx="33677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무엇인가요?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14400" y="23431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541943" y="2844476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특정 시간 동안 어떤 활동을 통해 발생하는 온실가스의 양을 나타내는 지표입니다.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18495" y="4006526"/>
            <a:ext cx="3695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앞으로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더욱 중요한 용어가 될 것입니다.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41943" y="3539801"/>
            <a:ext cx="51618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온실가스 배출이 가속화되어 지구 온난화가 진행되고 있습니다.</a:t>
            </a:r>
            <a:endParaRPr lang="en-US" sz="1200" dirty="0"/>
          </a:p>
        </p:txBody>
      </p:sp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2026" y="4665489"/>
            <a:ext cx="5638800" cy="1895475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3989" y="2095500"/>
            <a:ext cx="5638800" cy="2381250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6389" y="2628900"/>
            <a:ext cx="2609850" cy="876300"/>
          </a:xfrm>
          <a:prstGeom prst="rect">
            <a:avLst/>
          </a:prstGeom>
        </p:spPr>
      </p:pic>
      <p:pic>
        <p:nvPicPr>
          <p:cNvPr id="33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0689" y="2828925"/>
            <a:ext cx="476250" cy="476250"/>
          </a:xfrm>
          <a:prstGeom prst="rect">
            <a:avLst/>
          </a:prstGeom>
        </p:spPr>
      </p:pic>
      <p:pic>
        <p:nvPicPr>
          <p:cNvPr id="34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2614" y="2990850"/>
            <a:ext cx="152400" cy="152400"/>
          </a:xfrm>
          <a:prstGeom prst="rect">
            <a:avLst/>
          </a:prstGeom>
        </p:spPr>
      </p:pic>
      <p:pic>
        <p:nvPicPr>
          <p:cNvPr id="35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0539" y="2628900"/>
            <a:ext cx="2609850" cy="876300"/>
          </a:xfrm>
          <a:prstGeom prst="rect">
            <a:avLst/>
          </a:prstGeom>
        </p:spPr>
      </p:pic>
      <p:pic>
        <p:nvPicPr>
          <p:cNvPr id="36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4839" y="2828925"/>
            <a:ext cx="476250" cy="476250"/>
          </a:xfrm>
          <a:prstGeom prst="rect">
            <a:avLst/>
          </a:prstGeom>
        </p:spPr>
      </p:pic>
      <p:pic>
        <p:nvPicPr>
          <p:cNvPr id="37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87239" y="2990850"/>
            <a:ext cx="171450" cy="152400"/>
          </a:xfrm>
          <a:prstGeom prst="rect">
            <a:avLst/>
          </a:prstGeom>
        </p:spPr>
      </p:pic>
      <p:pic>
        <p:nvPicPr>
          <p:cNvPr id="38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96389" y="3619500"/>
            <a:ext cx="2609850" cy="704850"/>
          </a:xfrm>
          <a:prstGeom prst="rect">
            <a:avLst/>
          </a:prstGeom>
        </p:spPr>
      </p:pic>
      <p:pic>
        <p:nvPicPr>
          <p:cNvPr id="39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0689" y="3733800"/>
            <a:ext cx="476250" cy="476250"/>
          </a:xfrm>
          <a:prstGeom prst="rect">
            <a:avLst/>
          </a:prstGeom>
        </p:spPr>
      </p:pic>
      <p:pic>
        <p:nvPicPr>
          <p:cNvPr id="40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1664" y="3895725"/>
            <a:ext cx="114300" cy="152400"/>
          </a:xfrm>
          <a:prstGeom prst="rect">
            <a:avLst/>
          </a:prstGeom>
        </p:spPr>
      </p:pic>
      <p:pic>
        <p:nvPicPr>
          <p:cNvPr id="41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20539" y="3619500"/>
            <a:ext cx="2609850" cy="704850"/>
          </a:xfrm>
          <a:prstGeom prst="rect">
            <a:avLst/>
          </a:prstGeom>
        </p:spPr>
      </p:pic>
      <p:pic>
        <p:nvPicPr>
          <p:cNvPr id="42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34839" y="3733800"/>
            <a:ext cx="476250" cy="476250"/>
          </a:xfrm>
          <a:prstGeom prst="rect">
            <a:avLst/>
          </a:prstGeom>
        </p:spPr>
      </p:pic>
      <p:pic>
        <p:nvPicPr>
          <p:cNvPr id="43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6764" y="3895725"/>
            <a:ext cx="152400" cy="152400"/>
          </a:xfrm>
          <a:prstGeom prst="rect">
            <a:avLst/>
          </a:prstGeom>
        </p:spPr>
      </p:pic>
      <p:sp>
        <p:nvSpPr>
          <p:cNvPr id="44" name="Text 12"/>
          <p:cNvSpPr/>
          <p:nvPr/>
        </p:nvSpPr>
        <p:spPr>
          <a:xfrm>
            <a:off x="6396389" y="22479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탄소 배출원 예시</a:t>
            </a:r>
            <a:endParaRPr lang="en-US" sz="1500" dirty="0"/>
          </a:p>
        </p:txBody>
      </p:sp>
      <p:sp>
        <p:nvSpPr>
          <p:cNvPr id="45" name="Text 13"/>
          <p:cNvSpPr/>
          <p:nvPr/>
        </p:nvSpPr>
        <p:spPr>
          <a:xfrm>
            <a:off x="7101239" y="2743200"/>
            <a:ext cx="179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교통</a:t>
            </a:r>
            <a:endParaRPr lang="en-US" sz="1350" dirty="0"/>
          </a:p>
        </p:txBody>
      </p:sp>
      <p:sp>
        <p:nvSpPr>
          <p:cNvPr id="46" name="Text 14"/>
          <p:cNvSpPr/>
          <p:nvPr/>
        </p:nvSpPr>
        <p:spPr>
          <a:xfrm>
            <a:off x="7101239" y="3009900"/>
            <a:ext cx="1790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상업용 차량, 항공, 배 등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9825389" y="2838450"/>
            <a:ext cx="1721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산업</a:t>
            </a:r>
            <a:endParaRPr lang="en-US" sz="1350" dirty="0"/>
          </a:p>
        </p:txBody>
      </p:sp>
      <p:sp>
        <p:nvSpPr>
          <p:cNvPr id="48" name="Text 16"/>
          <p:cNvSpPr/>
          <p:nvPr/>
        </p:nvSpPr>
        <p:spPr>
          <a:xfrm>
            <a:off x="9825389" y="3105150"/>
            <a:ext cx="20654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제철, 시멘트, 화학 등 제조업</a:t>
            </a:r>
            <a:endParaRPr lang="en-US" sz="1050" dirty="0"/>
          </a:p>
        </p:txBody>
      </p:sp>
      <p:sp>
        <p:nvSpPr>
          <p:cNvPr id="49" name="Text 17"/>
          <p:cNvSpPr/>
          <p:nvPr/>
        </p:nvSpPr>
        <p:spPr>
          <a:xfrm>
            <a:off x="7101239" y="3743325"/>
            <a:ext cx="1327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</a:t>
            </a:r>
            <a:endParaRPr lang="en-US" sz="1350" dirty="0"/>
          </a:p>
        </p:txBody>
      </p:sp>
      <p:sp>
        <p:nvSpPr>
          <p:cNvPr id="50" name="Text 18"/>
          <p:cNvSpPr/>
          <p:nvPr/>
        </p:nvSpPr>
        <p:spPr>
          <a:xfrm>
            <a:off x="7101239" y="4010025"/>
            <a:ext cx="15928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화석 연료 연소 발전소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9825389" y="3743325"/>
            <a:ext cx="15940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폐기물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9825389" y="4010025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 재활용 및 매립시설</a:t>
            </a:r>
            <a:endParaRPr lang="en-US" sz="1050" dirty="0"/>
          </a:p>
        </p:txBody>
      </p:sp>
      <p:pic>
        <p:nvPicPr>
          <p:cNvPr id="55" name="Image 5" descr="preencoded.png">
            <a:extLst>
              <a:ext uri="{FF2B5EF4-FFF2-40B4-BE49-F238E27FC236}">
                <a16:creationId xmlns:a16="http://schemas.microsoft.com/office/drawing/2014/main" id="{0EED0454-23CF-AE1B-4789-7DB8E30F3D0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800" y="4678039"/>
            <a:ext cx="5562600" cy="1869426"/>
          </a:xfrm>
          <a:prstGeom prst="rect">
            <a:avLst/>
          </a:prstGeom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BAC5B7F1-8F51-699E-05DE-706E45A174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-9525"/>
            <a:ext cx="12192000" cy="68008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08677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88460" y="136849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개념</a:t>
            </a:r>
            <a:endParaRPr lang="en-US" sz="22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4CBADA-D0BD-272F-CA6F-1169A5861818}"/>
              </a:ext>
            </a:extLst>
          </p:cNvPr>
          <p:cNvSpPr/>
          <p:nvPr/>
        </p:nvSpPr>
        <p:spPr>
          <a:xfrm>
            <a:off x="7101239" y="3060434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14B789-3D97-B006-37A1-875524C4D74D}"/>
              </a:ext>
            </a:extLst>
          </p:cNvPr>
          <p:cNvSpPr/>
          <p:nvPr/>
        </p:nvSpPr>
        <p:spPr>
          <a:xfrm>
            <a:off x="7091714" y="4080928"/>
            <a:ext cx="1866900" cy="539135"/>
          </a:xfrm>
          <a:prstGeom prst="rect">
            <a:avLst/>
          </a:prstGeom>
          <a:solidFill>
            <a:srgbClr val="F6F6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CFCE71-AB96-E894-6D1A-2FD718C5343E}"/>
              </a:ext>
            </a:extLst>
          </p:cNvPr>
          <p:cNvSpPr/>
          <p:nvPr/>
        </p:nvSpPr>
        <p:spPr>
          <a:xfrm>
            <a:off x="9882500" y="3066958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4F2F2-59F1-E39D-5E98-A009A2DC42F2}"/>
              </a:ext>
            </a:extLst>
          </p:cNvPr>
          <p:cNvSpPr/>
          <p:nvPr/>
        </p:nvSpPr>
        <p:spPr>
          <a:xfrm>
            <a:off x="9882500" y="4070965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85800"/>
            <a:ext cx="5638800" cy="3086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2573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36207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095500"/>
            <a:ext cx="32385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200275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9337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038475"/>
            <a:ext cx="1905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Scope</a:t>
            </a:r>
            <a:endParaRPr lang="en-US" sz="2250" dirty="0"/>
          </a:p>
        </p:txBody>
      </p:sp>
      <p:sp>
        <p:nvSpPr>
          <p:cNvPr id="34" name="Text 3"/>
          <p:cNvSpPr/>
          <p:nvPr/>
        </p:nvSpPr>
        <p:spPr>
          <a:xfrm>
            <a:off x="381000" y="8382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범위(Scope)</a:t>
            </a:r>
            <a:endParaRPr lang="en-US" sz="1500" dirty="0"/>
          </a:p>
        </p:txBody>
      </p:sp>
      <p:sp>
        <p:nvSpPr>
          <p:cNvPr id="35" name="Text 4"/>
          <p:cNvSpPr/>
          <p:nvPr/>
        </p:nvSpPr>
        <p:spPr>
          <a:xfrm>
            <a:off x="781050" y="1219200"/>
            <a:ext cx="4933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</a:t>
            </a:r>
            <a:endParaRPr lang="en-US" sz="1350" dirty="0"/>
          </a:p>
        </p:txBody>
      </p:sp>
      <p:sp>
        <p:nvSpPr>
          <p:cNvPr id="36" name="Text 5"/>
          <p:cNvSpPr/>
          <p:nvPr/>
        </p:nvSpPr>
        <p:spPr>
          <a:xfrm>
            <a:off x="781050" y="1485900"/>
            <a:ext cx="4933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적인 탄소 배출원 - 기업 자산 내,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제어 가능한 난방, 냉방, 생산설비, 사무실, 차량 등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19150" y="2057400"/>
            <a:ext cx="489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2</a:t>
            </a:r>
            <a:endParaRPr lang="en-US" sz="1350" dirty="0"/>
          </a:p>
        </p:txBody>
      </p:sp>
      <p:sp>
        <p:nvSpPr>
          <p:cNvPr id="38" name="Text 7"/>
          <p:cNvSpPr/>
          <p:nvPr/>
        </p:nvSpPr>
        <p:spPr>
          <a:xfrm>
            <a:off x="819150" y="2324100"/>
            <a:ext cx="4895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간접적인 탄소 배출원 - 구매한 전기, 증기, 냉/난방의 생산 과정에서 발생한 탄소 배출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838200" y="28956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3</a:t>
            </a:r>
            <a:endParaRPr lang="en-US" sz="1350" dirty="0"/>
          </a:p>
        </p:txBody>
      </p:sp>
      <p:sp>
        <p:nvSpPr>
          <p:cNvPr id="40" name="Text 9"/>
          <p:cNvSpPr/>
          <p:nvPr/>
        </p:nvSpPr>
        <p:spPr>
          <a:xfrm>
            <a:off x="838200" y="31623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기관 활동에 따른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–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제품운송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직원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출퇴근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제품 사용 및 폐기 단계 등</a:t>
            </a:r>
            <a:endParaRPr lang="en-US" sz="1200" dirty="0"/>
          </a:p>
        </p:txBody>
      </p:sp>
      <p:pic>
        <p:nvPicPr>
          <p:cNvPr id="54" name="그림 53" descr="텍스트, 육상 차량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C4ECFB-EC4E-BBAA-261A-4C7E39181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3938394"/>
            <a:ext cx="5638800" cy="2788418"/>
          </a:xfrm>
          <a:prstGeom prst="rect">
            <a:avLst/>
          </a:prstGeom>
        </p:spPr>
      </p:pic>
      <p:pic>
        <p:nvPicPr>
          <p:cNvPr id="53" name="그림 52" descr="하늘, 도표, 만화 영화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BB13D2-C07D-33F2-3AEE-0C10502FC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0084" y="820899"/>
            <a:ext cx="5638800" cy="2788417"/>
          </a:xfrm>
          <a:prstGeom prst="rect">
            <a:avLst/>
          </a:prstGeom>
        </p:spPr>
      </p:pic>
      <p:pic>
        <p:nvPicPr>
          <p:cNvPr id="56" name="그림 55" descr="만화 영화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62CCB4-7BC5-4C02-054C-CF8F7597C6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3938394"/>
            <a:ext cx="5638800" cy="278841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3BF5F4C-E525-D89C-6B24-DC51EC2FC1C5}"/>
              </a:ext>
            </a:extLst>
          </p:cNvPr>
          <p:cNvSpPr/>
          <p:nvPr/>
        </p:nvSpPr>
        <p:spPr>
          <a:xfrm>
            <a:off x="228600" y="1104900"/>
            <a:ext cx="5638800" cy="942975"/>
          </a:xfrm>
          <a:prstGeom prst="frame">
            <a:avLst/>
          </a:prstGeom>
          <a:solidFill>
            <a:srgbClr val="FD1C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222B948-585C-AFCE-E604-933467CCF738}"/>
              </a:ext>
            </a:extLst>
          </p:cNvPr>
          <p:cNvSpPr/>
          <p:nvPr/>
        </p:nvSpPr>
        <p:spPr>
          <a:xfrm>
            <a:off x="228600" y="2784729"/>
            <a:ext cx="5638800" cy="942975"/>
          </a:xfrm>
          <a:prstGeom prst="frame">
            <a:avLst/>
          </a:prstGeom>
          <a:solidFill>
            <a:srgbClr val="FD1C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60E24-ED57-96A0-45BD-9D21ABC5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82A9C8-9784-697B-73E4-3024428C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A0754CD-F90C-B5E0-5B9C-615C3743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DA6C92A-7A9B-0441-9707-646192A73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7C9BD0E8-5112-F8E0-F7D2-80B68921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25D9D59E-9F8C-E49B-1C7D-E4965374BFEF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12654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현대정밀의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요구사항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분석</a:t>
            </a:r>
            <a:endParaRPr lang="en-US" sz="2250" dirty="0"/>
          </a:p>
        </p:txBody>
      </p:sp>
      <p:pic>
        <p:nvPicPr>
          <p:cNvPr id="52" name="Image 4" descr="preencoded.png">
            <a:extLst>
              <a:ext uri="{FF2B5EF4-FFF2-40B4-BE49-F238E27FC236}">
                <a16:creationId xmlns:a16="http://schemas.microsoft.com/office/drawing/2014/main" id="{5E49A65C-44B4-0E8D-E874-BB7961AC5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880312"/>
            <a:ext cx="5638800" cy="3048000"/>
          </a:xfrm>
          <a:prstGeom prst="rect">
            <a:avLst/>
          </a:prstGeom>
        </p:spPr>
      </p:pic>
      <p:pic>
        <p:nvPicPr>
          <p:cNvPr id="53" name="Image 9" descr="preencoded.png">
            <a:extLst>
              <a:ext uri="{FF2B5EF4-FFF2-40B4-BE49-F238E27FC236}">
                <a16:creationId xmlns:a16="http://schemas.microsoft.com/office/drawing/2014/main" id="{C010C69E-9D15-3C2F-6B2D-3C7B9383A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88" y="2470862"/>
            <a:ext cx="190500" cy="266700"/>
          </a:xfrm>
          <a:prstGeom prst="rect">
            <a:avLst/>
          </a:prstGeom>
        </p:spPr>
      </p:pic>
      <p:pic>
        <p:nvPicPr>
          <p:cNvPr id="54" name="Image 10" descr="preencoded.png">
            <a:extLst>
              <a:ext uri="{FF2B5EF4-FFF2-40B4-BE49-F238E27FC236}">
                <a16:creationId xmlns:a16="http://schemas.microsoft.com/office/drawing/2014/main" id="{CA427018-EBF2-1AAC-9B90-6EF224C93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88" y="3080462"/>
            <a:ext cx="190500" cy="266700"/>
          </a:xfrm>
          <a:prstGeom prst="rect">
            <a:avLst/>
          </a:prstGeom>
        </p:spPr>
      </p:pic>
      <p:pic>
        <p:nvPicPr>
          <p:cNvPr id="55" name="Image 11" descr="preencoded.png">
            <a:extLst>
              <a:ext uri="{FF2B5EF4-FFF2-40B4-BE49-F238E27FC236}">
                <a16:creationId xmlns:a16="http://schemas.microsoft.com/office/drawing/2014/main" id="{80DEE532-F074-B733-944C-3AEF4F0CA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88" y="3690062"/>
            <a:ext cx="238125" cy="266700"/>
          </a:xfrm>
          <a:prstGeom prst="rect">
            <a:avLst/>
          </a:prstGeom>
        </p:spPr>
      </p:pic>
      <p:sp>
        <p:nvSpPr>
          <p:cNvPr id="56" name="Text 8">
            <a:extLst>
              <a:ext uri="{FF2B5EF4-FFF2-40B4-BE49-F238E27FC236}">
                <a16:creationId xmlns:a16="http://schemas.microsoft.com/office/drawing/2014/main" id="{BC407DA9-3174-49BC-B60E-4CD0F2D27279}"/>
              </a:ext>
            </a:extLst>
          </p:cNvPr>
          <p:cNvSpPr/>
          <p:nvPr/>
        </p:nvSpPr>
        <p:spPr>
          <a:xfrm>
            <a:off x="576888" y="2051762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요구사항</a:t>
            </a:r>
            <a:endParaRPr lang="en-US" sz="1500" dirty="0"/>
          </a:p>
        </p:txBody>
      </p:sp>
      <p:sp>
        <p:nvSpPr>
          <p:cNvPr id="57" name="Text 9">
            <a:extLst>
              <a:ext uri="{FF2B5EF4-FFF2-40B4-BE49-F238E27FC236}">
                <a16:creationId xmlns:a16="http://schemas.microsoft.com/office/drawing/2014/main" id="{2B5DE779-9A24-4A2B-1308-C2029AB6F3BE}"/>
              </a:ext>
            </a:extLst>
          </p:cNvPr>
          <p:cNvSpPr/>
          <p:nvPr/>
        </p:nvSpPr>
        <p:spPr>
          <a:xfrm>
            <a:off x="919788" y="2470862"/>
            <a:ext cx="41153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데이터 자동화 관리</a:t>
            </a:r>
            <a:endParaRPr lang="en-US" sz="12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48A0AC94-5BDA-2737-7C77-DD758C336AFC}"/>
              </a:ext>
            </a:extLst>
          </p:cNvPr>
          <p:cNvSpPr/>
          <p:nvPr/>
        </p:nvSpPr>
        <p:spPr>
          <a:xfrm>
            <a:off x="919788" y="2737562"/>
            <a:ext cx="493847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통한 데이터 수집을 자동화하여 정확한 관리 시스템 구축</a:t>
            </a:r>
            <a:endParaRPr lang="en-US" sz="1050" dirty="0"/>
          </a:p>
        </p:txBody>
      </p:sp>
      <p:sp>
        <p:nvSpPr>
          <p:cNvPr id="59" name="Text 11">
            <a:extLst>
              <a:ext uri="{FF2B5EF4-FFF2-40B4-BE49-F238E27FC236}">
                <a16:creationId xmlns:a16="http://schemas.microsoft.com/office/drawing/2014/main" id="{532C155B-1C27-C5D2-DF68-B36DDCC5C0E4}"/>
              </a:ext>
            </a:extLst>
          </p:cNvPr>
          <p:cNvSpPr/>
          <p:nvPr/>
        </p:nvSpPr>
        <p:spPr>
          <a:xfrm>
            <a:off x="919788" y="3080462"/>
            <a:ext cx="38486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목표 설정 및 달성</a:t>
            </a:r>
            <a:endParaRPr lang="en-US" sz="1200" dirty="0"/>
          </a:p>
        </p:txBody>
      </p:sp>
      <p:sp>
        <p:nvSpPr>
          <p:cNvPr id="60" name="Text 12">
            <a:extLst>
              <a:ext uri="{FF2B5EF4-FFF2-40B4-BE49-F238E27FC236}">
                <a16:creationId xmlns:a16="http://schemas.microsoft.com/office/drawing/2014/main" id="{4755BFAF-5296-B677-6F05-D97C0CE02EC5}"/>
              </a:ext>
            </a:extLst>
          </p:cNvPr>
          <p:cNvSpPr/>
          <p:nvPr/>
        </p:nvSpPr>
        <p:spPr>
          <a:xfrm>
            <a:off x="919788" y="3347162"/>
            <a:ext cx="46184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국가별 탄소중립 기준에 부합하는 제품 발현 탄소 배출 목표 수립</a:t>
            </a:r>
            <a:endParaRPr lang="en-US" sz="1050" dirty="0"/>
          </a:p>
        </p:txBody>
      </p:sp>
      <p:sp>
        <p:nvSpPr>
          <p:cNvPr id="61" name="Text 13">
            <a:extLst>
              <a:ext uri="{FF2B5EF4-FFF2-40B4-BE49-F238E27FC236}">
                <a16:creationId xmlns:a16="http://schemas.microsoft.com/office/drawing/2014/main" id="{0D08D44D-522A-D9BD-DACC-C4DF7B6D9A17}"/>
              </a:ext>
            </a:extLst>
          </p:cNvPr>
          <p:cNvSpPr/>
          <p:nvPr/>
        </p:nvSpPr>
        <p:spPr>
          <a:xfrm>
            <a:off x="929313" y="3690062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관리</a:t>
            </a:r>
            <a:endParaRPr lang="en-US" sz="1200" dirty="0"/>
          </a:p>
        </p:txBody>
      </p:sp>
      <p:sp>
        <p:nvSpPr>
          <p:cNvPr id="62" name="Text 14">
            <a:extLst>
              <a:ext uri="{FF2B5EF4-FFF2-40B4-BE49-F238E27FC236}">
                <a16:creationId xmlns:a16="http://schemas.microsoft.com/office/drawing/2014/main" id="{C4D76BB8-0DE2-6461-6B8C-8F39B1598120}"/>
              </a:ext>
            </a:extLst>
          </p:cNvPr>
          <p:cNvSpPr/>
          <p:nvPr/>
        </p:nvSpPr>
        <p:spPr>
          <a:xfrm>
            <a:off x="929313" y="3956762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및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고객사의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여부를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공동으로 관리</a:t>
            </a:r>
            <a:endParaRPr lang="en-US" sz="1050" dirty="0"/>
          </a:p>
        </p:txBody>
      </p:sp>
      <p:pic>
        <p:nvPicPr>
          <p:cNvPr id="78" name="Image 4" descr="preencoded.png">
            <a:extLst>
              <a:ext uri="{FF2B5EF4-FFF2-40B4-BE49-F238E27FC236}">
                <a16:creationId xmlns:a16="http://schemas.microsoft.com/office/drawing/2014/main" id="{A0A0153E-3C2B-3E12-73E9-9C291C6E2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1884782"/>
            <a:ext cx="5676900" cy="188711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5244" y="2351709"/>
            <a:ext cx="4000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9544" y="2466009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6743" y="3181542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6743" y="3441244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6743" y="2885489"/>
            <a:ext cx="152400" cy="152400"/>
          </a:xfrm>
          <a:prstGeom prst="rect">
            <a:avLst/>
          </a:prstGeom>
        </p:spPr>
      </p:pic>
      <p:sp>
        <p:nvSpPr>
          <p:cNvPr id="35" name="Text 15"/>
          <p:cNvSpPr/>
          <p:nvPr/>
        </p:nvSpPr>
        <p:spPr>
          <a:xfrm>
            <a:off x="6380444" y="1972837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해결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</a:t>
            </a:r>
            <a:endParaRPr lang="en-US" sz="1500" dirty="0"/>
          </a:p>
        </p:txBody>
      </p:sp>
      <p:sp>
        <p:nvSpPr>
          <p:cNvPr id="36" name="Text 16"/>
          <p:cNvSpPr/>
          <p:nvPr/>
        </p:nvSpPr>
        <p:spPr>
          <a:xfrm>
            <a:off x="6926743" y="2313406"/>
            <a:ext cx="4776163" cy="2223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기반으로 한 탄소 배출 모니터링 시스템을 통해 정확한 탄소 배출 데이터 확보와 효과적인 관리 체계 구축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7155343" y="3143442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탄소배출량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계산 및 조회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7155343" y="3403144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목표대비 진행 상황 추적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7155343" y="2847389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통합 대시보드 관리</a:t>
            </a:r>
            <a:endParaRPr lang="en-US" sz="1200" dirty="0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3E925F0B-E312-34B8-8F40-86A0AEAA56E4}"/>
              </a:ext>
            </a:extLst>
          </p:cNvPr>
          <p:cNvSpPr/>
          <p:nvPr/>
        </p:nvSpPr>
        <p:spPr>
          <a:xfrm>
            <a:off x="8685179" y="3902527"/>
            <a:ext cx="375165" cy="376917"/>
          </a:xfrm>
          <a:prstGeom prst="downArrow">
            <a:avLst/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Image 4" descr="preencoded.png">
            <a:extLst>
              <a:ext uri="{FF2B5EF4-FFF2-40B4-BE49-F238E27FC236}">
                <a16:creationId xmlns:a16="http://schemas.microsoft.com/office/drawing/2014/main" id="{D4230F0F-1E14-A701-CD56-A0B7E1075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4344952"/>
            <a:ext cx="5676900" cy="1792450"/>
          </a:xfrm>
          <a:prstGeom prst="rect">
            <a:avLst/>
          </a:prstGeom>
        </p:spPr>
      </p:pic>
      <p:pic>
        <p:nvPicPr>
          <p:cNvPr id="67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9887" y="4853666"/>
            <a:ext cx="304800" cy="381000"/>
          </a:xfrm>
          <a:prstGeom prst="rect">
            <a:avLst/>
          </a:prstGeom>
        </p:spPr>
      </p:pic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6087" y="4958441"/>
            <a:ext cx="152400" cy="152400"/>
          </a:xfrm>
          <a:prstGeom prst="rect">
            <a:avLst/>
          </a:prstGeom>
        </p:spPr>
      </p:pic>
      <p:pic>
        <p:nvPicPr>
          <p:cNvPr id="70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9887" y="5472211"/>
            <a:ext cx="315874" cy="381000"/>
          </a:xfrm>
          <a:prstGeom prst="rect">
            <a:avLst/>
          </a:prstGeom>
        </p:spPr>
      </p:pic>
      <p:pic>
        <p:nvPicPr>
          <p:cNvPr id="71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0517" y="5565118"/>
            <a:ext cx="222827" cy="178262"/>
          </a:xfrm>
          <a:prstGeom prst="rect">
            <a:avLst/>
          </a:prstGeom>
        </p:spPr>
      </p:pic>
      <p:sp>
        <p:nvSpPr>
          <p:cNvPr id="74" name="Text 7"/>
          <p:cNvSpPr/>
          <p:nvPr/>
        </p:nvSpPr>
        <p:spPr>
          <a:xfrm>
            <a:off x="6755294" y="4752973"/>
            <a:ext cx="4398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 효율성</a:t>
            </a:r>
            <a:endParaRPr lang="en-US" sz="1350" dirty="0"/>
          </a:p>
        </p:txBody>
      </p:sp>
      <p:sp>
        <p:nvSpPr>
          <p:cNvPr id="75" name="Text 8"/>
          <p:cNvSpPr/>
          <p:nvPr/>
        </p:nvSpPr>
        <p:spPr>
          <a:xfrm>
            <a:off x="6755294" y="5057773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감소로 에너지 비용 절감 및 의사결정의 효율성 제고</a:t>
            </a:r>
            <a:endParaRPr lang="en-US" sz="1200" dirty="0"/>
          </a:p>
        </p:txBody>
      </p:sp>
      <p:sp>
        <p:nvSpPr>
          <p:cNvPr id="76" name="Text 9"/>
          <p:cNvSpPr/>
          <p:nvPr/>
        </p:nvSpPr>
        <p:spPr>
          <a:xfrm>
            <a:off x="6778987" y="5434111"/>
            <a:ext cx="49104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상대 신뢰성</a:t>
            </a:r>
            <a:endParaRPr lang="en-US" sz="1350" dirty="0"/>
          </a:p>
        </p:txBody>
      </p:sp>
      <p:sp>
        <p:nvSpPr>
          <p:cNvPr id="77" name="Text 10"/>
          <p:cNvSpPr/>
          <p:nvPr/>
        </p:nvSpPr>
        <p:spPr>
          <a:xfrm>
            <a:off x="6755294" y="5760487"/>
            <a:ext cx="49104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경영의 중요성이 커지며 지속 가능한 거래 상대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확보의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 증대</a:t>
            </a:r>
            <a:endParaRPr lang="en-US" sz="1200" dirty="0"/>
          </a:p>
        </p:txBody>
      </p:sp>
      <p:pic>
        <p:nvPicPr>
          <p:cNvPr id="81" name="Image 6" descr="preencoded.png">
            <a:extLst>
              <a:ext uri="{FF2B5EF4-FFF2-40B4-BE49-F238E27FC236}">
                <a16:creationId xmlns:a16="http://schemas.microsoft.com/office/drawing/2014/main" id="{930DB4E2-6CC7-06C6-0FCE-8F5DFDD3E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550" y="4318712"/>
            <a:ext cx="209550" cy="186267"/>
          </a:xfrm>
          <a:prstGeom prst="rect">
            <a:avLst/>
          </a:prstGeom>
        </p:spPr>
      </p:pic>
      <p:sp>
        <p:nvSpPr>
          <p:cNvPr id="83" name="Text 13">
            <a:extLst>
              <a:ext uri="{FF2B5EF4-FFF2-40B4-BE49-F238E27FC236}">
                <a16:creationId xmlns:a16="http://schemas.microsoft.com/office/drawing/2014/main" id="{D657F19D-D98F-EC3F-2818-01F8E1AB80F3}"/>
              </a:ext>
            </a:extLst>
          </p:cNvPr>
          <p:cNvSpPr/>
          <p:nvPr/>
        </p:nvSpPr>
        <p:spPr>
          <a:xfrm>
            <a:off x="919788" y="4295773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</a:rPr>
              <a:t>대시보드</a:t>
            </a:r>
            <a:endParaRPr lang="en-US" sz="1200" dirty="0"/>
          </a:p>
        </p:txBody>
      </p:sp>
      <p:sp>
        <p:nvSpPr>
          <p:cNvPr id="84" name="Text 14">
            <a:extLst>
              <a:ext uri="{FF2B5EF4-FFF2-40B4-BE49-F238E27FC236}">
                <a16:creationId xmlns:a16="http://schemas.microsoft.com/office/drawing/2014/main" id="{45681274-C00B-4478-E174-C78C538D2200}"/>
              </a:ext>
            </a:extLst>
          </p:cNvPr>
          <p:cNvSpPr/>
          <p:nvPr/>
        </p:nvSpPr>
        <p:spPr>
          <a:xfrm>
            <a:off x="919788" y="4562473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대시보드를 이용해 한눈에 배출량 조회</a:t>
            </a:r>
            <a:endParaRPr lang="en-US" sz="1050" dirty="0"/>
          </a:p>
        </p:txBody>
      </p:sp>
      <p:sp>
        <p:nvSpPr>
          <p:cNvPr id="6" name="Text 15">
            <a:extLst>
              <a:ext uri="{FF2B5EF4-FFF2-40B4-BE49-F238E27FC236}">
                <a16:creationId xmlns:a16="http://schemas.microsoft.com/office/drawing/2014/main" id="{1F351894-D497-1D8D-C112-C3148508355B}"/>
              </a:ext>
            </a:extLst>
          </p:cNvPr>
          <p:cNvSpPr/>
          <p:nvPr/>
        </p:nvSpPr>
        <p:spPr>
          <a:xfrm>
            <a:off x="6390011" y="4429123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</a:t>
            </a:r>
            <a:endParaRPr lang="en-US" sz="14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A9BBDDFB-AAD6-4AEB-DEE4-B633ADDB28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294" y="758110"/>
            <a:ext cx="11582400" cy="95250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C142D5BB-2D93-DFAB-9AEB-4954D24427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794" y="94861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463" y="1075308"/>
            <a:ext cx="323850" cy="342900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1153345" y="948610"/>
            <a:ext cx="52366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경쟁력 확보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153344" y="1253410"/>
            <a:ext cx="109128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374151"/>
                </a:solidFill>
                <a:latin typeface="ui-sans-serif" pitchFamily="34" charset="0"/>
              </a:rPr>
              <a:t>현대정밀은 </a:t>
            </a: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Scope1,3</a:t>
            </a:r>
            <a:r>
              <a:rPr lang="ko-KR" altLang="en-US" sz="1350" b="1" dirty="0">
                <a:solidFill>
                  <a:srgbClr val="374151"/>
                </a:solidFill>
                <a:latin typeface="ui-sans-serif" pitchFamily="34" charset="0"/>
              </a:rPr>
              <a:t>에서 직접배출 및 공급망 차량 그리고 직원들의 출퇴근 차량 입출정보를 가지고 분석할 수 있는 기반을 만들고자 한다</a:t>
            </a: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.</a:t>
            </a:r>
            <a:endParaRPr lang="en-US" sz="135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DA12-1FC0-32AA-191D-0B3D499A2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85CEC21-22AE-98EB-3BF8-C4FA1ADF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4400350-B6E6-DA2D-EAE0-FDF75120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1" name="Image 29" descr="preencoded.png">
            <a:extLst>
              <a:ext uri="{FF2B5EF4-FFF2-40B4-BE49-F238E27FC236}">
                <a16:creationId xmlns:a16="http://schemas.microsoft.com/office/drawing/2014/main" id="{D340F637-1714-665B-631A-38AA00F8E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23EF92E8-8772-6E12-BC3A-BBDCB418E29F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흐름도</a:t>
            </a:r>
            <a:endParaRPr lang="en-US" sz="2250" dirty="0"/>
          </a:p>
        </p:txBody>
      </p:sp>
      <p:pic>
        <p:nvPicPr>
          <p:cNvPr id="14" name="그림 13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BEBB55-9409-F27B-948D-BB47CF17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2315"/>
            <a:ext cx="12192000" cy="62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95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40" y="876300"/>
            <a:ext cx="5638800" cy="2838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40" y="10668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78" y="120015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18288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2764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743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33147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</a:t>
            </a:r>
            <a:endParaRPr lang="en-US" sz="2250" dirty="0"/>
          </a:p>
        </p:txBody>
      </p:sp>
      <p:sp>
        <p:nvSpPr>
          <p:cNvPr id="35" name="Text 3"/>
          <p:cNvSpPr/>
          <p:nvPr/>
        </p:nvSpPr>
        <p:spPr>
          <a:xfrm>
            <a:off x="1541740" y="1219200"/>
            <a:ext cx="19084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</a:t>
            </a:r>
            <a:endParaRPr lang="en-US" sz="1500" dirty="0"/>
          </a:p>
        </p:txBody>
      </p:sp>
      <p:sp>
        <p:nvSpPr>
          <p:cNvPr id="36" name="Text 4"/>
          <p:cNvSpPr/>
          <p:nvPr/>
        </p:nvSpPr>
        <p:spPr>
          <a:xfrm>
            <a:off x="1084540" y="17907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정보, 연료 종류,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운행 목적 등을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분리하여 정규화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1084540" y="2238375"/>
            <a:ext cx="43780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1과 Scope 3을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구분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있도록 설계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1084540" y="27051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연·월·일 단위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 집계가 가능하도록 설계하여 목표 대비 실적 비교와 추세 분석 가능</a:t>
            </a:r>
            <a:endParaRPr lang="en-US" sz="120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5DFD7618-732C-C203-BC66-E1DC7429C0C2}"/>
              </a:ext>
            </a:extLst>
          </p:cNvPr>
          <p:cNvSpPr/>
          <p:nvPr/>
        </p:nvSpPr>
        <p:spPr>
          <a:xfrm>
            <a:off x="1084540" y="32766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</a:t>
            </a:r>
            <a:r>
              <a:rPr lang="en-US" altLang="ko-KR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· </a:t>
            </a: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다운로드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한번에 기준정보를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가능하도록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설계하여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편리성 증대</a:t>
            </a:r>
            <a:endParaRPr lang="en-US" sz="1200" dirty="0"/>
          </a:p>
        </p:txBody>
      </p:sp>
      <p:pic>
        <p:nvPicPr>
          <p:cNvPr id="56" name="그림 5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58B0B2-3D6D-0475-5991-A0FEE2CBFF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040" y="750337"/>
            <a:ext cx="10897997" cy="5890148"/>
          </a:xfrm>
          <a:prstGeom prst="rect">
            <a:avLst/>
          </a:prstGeom>
        </p:spPr>
      </p:pic>
      <p:pic>
        <p:nvPicPr>
          <p:cNvPr id="52" name="그림 5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415CED-B302-49A4-F397-E91FCE3E2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216" y="685800"/>
            <a:ext cx="10959821" cy="5978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A25E-772E-0EEE-4ABF-BF30693E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94E13DF-F005-26FD-E615-DEE44EF9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E451798-31B0-5F45-944C-554378F32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34FC998A-DEC9-50D4-45A4-0FA0921EB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58514D8E-4AC8-52F2-598B-3C202B465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A2299D-8250-CD80-9FD5-4D3A94985F1A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66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DEC3873-6B97-DDCC-5ED9-3853EF94FD74}"/>
              </a:ext>
            </a:extLst>
          </p:cNvPr>
          <p:cNvSpPr/>
          <p:nvPr/>
        </p:nvSpPr>
        <p:spPr>
          <a:xfrm>
            <a:off x="4160606" y="3994038"/>
            <a:ext cx="323600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대시보드 UI와 주요 기능을 시연합니다.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160984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sp>
        <p:nvSpPr>
          <p:cNvPr id="5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endParaRPr lang="en-US" sz="2250" dirty="0"/>
          </a:p>
        </p:txBody>
      </p:sp>
      <p:pic>
        <p:nvPicPr>
          <p:cNvPr id="7" name="그림 6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29ECDE-7F60-F593-9EE3-7E6468A6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9511"/>
            <a:ext cx="12192000" cy="57704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838200"/>
            <a:ext cx="6766471" cy="5695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111" y="3057525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1285875"/>
            <a:ext cx="443478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820" y="1438275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9120" y="1552575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2200275"/>
            <a:ext cx="443478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20" y="2352675"/>
            <a:ext cx="447675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9120" y="2466975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3114675"/>
            <a:ext cx="443478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820" y="3267075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9120" y="3381375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1294061" y="3781425"/>
            <a:ext cx="47116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 영상 재생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22900" y="4124325"/>
            <a:ext cx="565392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주요 기능과 사용자 인터페이스를 시연합니다</a:t>
            </a:r>
            <a:endParaRPr lang="en-US" sz="1050" dirty="0"/>
          </a:p>
        </p:txBody>
      </p:sp>
      <p:sp>
        <p:nvSpPr>
          <p:cNvPr id="22" name="Text 3"/>
          <p:cNvSpPr/>
          <p:nvPr/>
        </p:nvSpPr>
        <p:spPr>
          <a:xfrm>
            <a:off x="7490371" y="838200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/>
          </a:p>
        </p:txBody>
      </p:sp>
      <p:sp>
        <p:nvSpPr>
          <p:cNvPr id="25" name="Text 6"/>
          <p:cNvSpPr/>
          <p:nvPr/>
        </p:nvSpPr>
        <p:spPr>
          <a:xfrm>
            <a:off x="8138220" y="1438275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계산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8138220" y="1704975"/>
            <a:ext cx="35333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연료 종류, 이동 거리, 차량 성능에 따라 정확한 배출량 계산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8166795" y="2352675"/>
            <a:ext cx="32728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시각화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8166795" y="2619375"/>
            <a:ext cx="39274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운행 목적별로 분류하여 탄소 배출량 시각화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8138220" y="3267075"/>
            <a:ext cx="32243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및 필터링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8138220" y="3533775"/>
            <a:ext cx="38692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기간, 차량 유형, 운행 목적별로 데이터 검색 및 필터링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A7C303-60E0-8298-E2A4-7D5BB32E1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257D76A-FAD8-696F-2327-7C708C7CA678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862C2507-4A15-2999-A5D5-BE5B9E58F967}"/>
              </a:ext>
            </a:extLst>
          </p:cNvPr>
          <p:cNvSpPr/>
          <p:nvPr/>
        </p:nvSpPr>
        <p:spPr>
          <a:xfrm>
            <a:off x="152400" y="238125"/>
            <a:ext cx="421005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Contents</a:t>
            </a:r>
            <a:endParaRPr lang="en-US" sz="4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9BDF2-D50D-6126-CEF0-15AE4A4A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BF5984-5482-8E3D-6A48-FDB4A7EC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DF5C56A-7807-510F-8B7E-BD8E502A1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1EE0EC73-1628-06D8-E982-4C7B7A708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9A06A4F5-E0C0-23D3-D647-4E6CA5CE0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887B3BC4-FABE-2E01-DAF7-AD635C5FFAA6}"/>
              </a:ext>
            </a:extLst>
          </p:cNvPr>
          <p:cNvSpPr/>
          <p:nvPr/>
        </p:nvSpPr>
        <p:spPr>
          <a:xfrm>
            <a:off x="964401" y="2672054"/>
            <a:ext cx="9628417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6737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769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638300"/>
            <a:ext cx="5619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7907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675" y="25908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47800"/>
            <a:ext cx="5676900" cy="1524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38300"/>
            <a:ext cx="59055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7907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0" y="25908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200400"/>
            <a:ext cx="5676900" cy="1524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390900"/>
            <a:ext cx="5334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35433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43434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200400"/>
            <a:ext cx="5676900" cy="1524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390900"/>
            <a:ext cx="5334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543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343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효과</a:t>
            </a:r>
            <a:endParaRPr lang="en-US" sz="2250" dirty="0"/>
          </a:p>
        </p:txBody>
      </p:sp>
      <p:sp>
        <p:nvSpPr>
          <p:cNvPr id="22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시스템을 통해 기대할 수 있는 네 가지 핵심 효과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209675" y="1638300"/>
            <a:ext cx="4581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시각화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1209675" y="198120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출입 데이터를 기반으로 한 탄소 배출량의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시각화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통해 기업 차원의 명확한 감축 목표 설정이 가능해집니다.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419225" y="2552700"/>
            <a:ext cx="38235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 대비 실적 비교와 추세 분석이 용이합니다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7143750" y="163830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대응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7143750" y="1981200"/>
            <a:ext cx="4552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 및 해외 거래처의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요구에 선제적으로 대응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기반을 마련할 수 있습니다.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7353300" y="2552700"/>
            <a:ext cx="36406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지속 가능한 비즈니스 협력을 위한 신뢰 구축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1811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준비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11811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강화될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규제 및 탄소세 제도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대해 사전 대응이 가능한 관리 체계를 구축할 수 있습니다.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1390650" y="4305300"/>
            <a:ext cx="32748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 변화에 빠르게 적응할 수 있는 구조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70866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인증 지원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70866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 14064, CDP 등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위한 신뢰able한 데이터 확보가 가능합니다.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7296150" y="4305300"/>
            <a:ext cx="3216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기준에 부합하는 환경 관리 체계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-853440" y="4953000"/>
            <a:ext cx="13898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Monitor는 단순한 모니터링을 넘어 기업의 탄소중립 전략을 지원하는 의사결정 도구로 발전합니다</a:t>
            </a:r>
            <a:endParaRPr lang="en-US" sz="12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388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764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8288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47800"/>
            <a:ext cx="56388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6764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18288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3581400"/>
            <a:ext cx="5638800" cy="1828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8100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5" y="39624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581400"/>
            <a:ext cx="56388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8100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3962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발전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방향</a:t>
            </a:r>
            <a:endParaRPr lang="en-US" sz="2250" dirty="0"/>
          </a:p>
        </p:txBody>
      </p:sp>
      <p:sp>
        <p:nvSpPr>
          <p:cNvPr id="19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향후 개선 및 </a:t>
            </a:r>
            <a:r>
              <a:rPr lang="ko-KR" alt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발전 방향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2954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배출량 기반 예측 모델 도입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954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배출 데이터를 분석하여 향후 추세를 예측할 수 있는 AI 모델 도입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3144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및 장기 예측 capabilities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3144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 배출량 패턴 감지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72390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ERP 및 IoT 시스템과의 연동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2390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기존 시스템과의 원활한 통합을 위해 API 개발 및 데이터 교환 표준화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72580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자동화된 데이터 수집 시스템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72580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데이터 동기화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1295400" y="3810000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환경에서도 확인 가능한 대시보드 제공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1295400" y="41529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기기에서도 효율적으로 데이터를 확인할 수 있도록 반응형 웹 디자인 적용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1314450" y="4724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최적화 UI/UX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314450" y="49530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및 경고 기능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7239000" y="3810000"/>
            <a:ext cx="5095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감축 활동 관리 및 평가 기능 추가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7239000" y="4152900"/>
            <a:ext cx="509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협력사의 탄소 감축 활동을 추적하고 평가할 수 있는 기능 개발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7258050" y="44958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협력사별 탄소 배출 통계 관리</a:t>
            </a:r>
            <a:endParaRPr lang="en-US" sz="1200" dirty="0"/>
          </a:p>
        </p:txBody>
      </p:sp>
      <p:sp>
        <p:nvSpPr>
          <p:cNvPr id="35" name="Text 17"/>
          <p:cNvSpPr/>
          <p:nvPr/>
        </p:nvSpPr>
        <p:spPr>
          <a:xfrm>
            <a:off x="7258050" y="47244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감축 목표 설정 및 진척도 추적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304800" y="6019800"/>
            <a:ext cx="11582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시스템의 지속적인 발전을 위해 지속적으로 개선 방향을 확대하고 있습니다</a:t>
            </a:r>
            <a:endParaRPr 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818CE-804F-45E5-9239-33E0C841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7D98458-79DD-D3E1-C2DB-76868EC8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CF97E88-0A5F-58A2-E71F-31836AD2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C882F01-6B53-CDE1-5ACA-4B38B249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21642E6A-3BB8-1E22-B930-C86517B3B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A9817282-BD1E-F74D-8406-0B7178598F26}"/>
              </a:ext>
            </a:extLst>
          </p:cNvPr>
          <p:cNvSpPr/>
          <p:nvPr/>
        </p:nvSpPr>
        <p:spPr>
          <a:xfrm>
            <a:off x="1742659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6F93AEF3-20DA-CF42-DA9D-641F6096A6DA}"/>
              </a:ext>
            </a:extLst>
          </p:cNvPr>
          <p:cNvSpPr/>
          <p:nvPr/>
        </p:nvSpPr>
        <p:spPr>
          <a:xfrm>
            <a:off x="3666837" y="4033427"/>
            <a:ext cx="422354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1897993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6586C-9C49-4306-D022-229124FC6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49A69C9-679F-F49F-DEA3-CFE67D66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" y="28575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5DB7EEC-3A0F-AFE0-752A-0103609D6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3" name="Image 31" descr="preencoded.png">
            <a:extLst>
              <a:ext uri="{FF2B5EF4-FFF2-40B4-BE49-F238E27FC236}">
                <a16:creationId xmlns:a16="http://schemas.microsoft.com/office/drawing/2014/main" id="{BBE14AB2-31B6-04CF-E352-C48EB9184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17C2A4AE-E434-4BBE-9D47-BA5B16C01ACC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회고</a:t>
            </a:r>
            <a:endParaRPr lang="en-US" sz="225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8AAA0254-E996-2B67-5C60-2ECF2A1BF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752600"/>
            <a:ext cx="3708350" cy="1998364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05DE9E41-C754-5F81-AFDC-00FBDC322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905000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06C0F25A-2431-3F64-86BD-3935CD583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009775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25C4ECEC-0359-1DDE-0B05-16018ED92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752599"/>
            <a:ext cx="3708350" cy="2259564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E8C0B2F0-5A39-75FC-EAB7-A731FF5113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150" y="1905000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1C21937D-BFB6-1AE5-1BE8-EEBBCCF7B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50" y="2009775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5DB2C7B4-B2EB-A634-1B88-17DF823C52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701" y="1752600"/>
            <a:ext cx="3708499" cy="1868786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A2F565C6-F99E-F55F-F39D-EEDA8D6191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1101" y="1905000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04729046-76BA-985E-05E8-F02EAFA5E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301" y="2009775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C4E1CCCD-72B4-0704-A089-3D0A93813DA7}"/>
              </a:ext>
            </a:extLst>
          </p:cNvPr>
          <p:cNvSpPr/>
          <p:nvPr/>
        </p:nvSpPr>
        <p:spPr>
          <a:xfrm>
            <a:off x="857250" y="1962150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5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489799D5-942F-4B0A-0C24-23964EDFD2C2}"/>
              </a:ext>
            </a:extLst>
          </p:cNvPr>
          <p:cNvSpPr/>
          <p:nvPr/>
        </p:nvSpPr>
        <p:spPr>
          <a:xfrm>
            <a:off x="600075" y="2407939"/>
            <a:ext cx="3193327" cy="1638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E467A00E-805F-EF32-3824-049EE65B61C2}"/>
              </a:ext>
            </a:extLst>
          </p:cNvPr>
          <p:cNvSpPr/>
          <p:nvPr/>
        </p:nvSpPr>
        <p:spPr>
          <a:xfrm>
            <a:off x="4794200" y="1962150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5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0440B453-D675-4B35-6F37-CF7A23C78DBB}"/>
              </a:ext>
            </a:extLst>
          </p:cNvPr>
          <p:cNvSpPr/>
          <p:nvPr/>
        </p:nvSpPr>
        <p:spPr>
          <a:xfrm>
            <a:off x="4574656" y="2399074"/>
            <a:ext cx="3279417" cy="1333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초기에는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파일이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업로드된다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는 기능의 성공에만 만족했습니다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하지만 기능만 된다고 완성이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아니였습니다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이후 진행한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에서 시스템은 사용자의 모든 실수를 방어 해야 함을 깨닫고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수많은 예외 처리와 데이터 프리뷰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(Preview)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기능을 구현하며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작동하는 코드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넘어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신뢰할 수 있는 서비스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만드는 개발자로 성장했습니다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  <a:endParaRPr lang="en-US" sz="105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F0B7723C-39AA-0F82-8388-1DC70C693114}"/>
              </a:ext>
            </a:extLst>
          </p:cNvPr>
          <p:cNvSpPr/>
          <p:nvPr/>
        </p:nvSpPr>
        <p:spPr>
          <a:xfrm>
            <a:off x="8731150" y="1962150"/>
            <a:ext cx="11951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5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C581E9B0-D9C3-03EB-AFF7-E30BBC3E9C2F}"/>
              </a:ext>
            </a:extLst>
          </p:cNvPr>
          <p:cNvSpPr/>
          <p:nvPr/>
        </p:nvSpPr>
        <p:spPr>
          <a:xfrm>
            <a:off x="8473976" y="2362200"/>
            <a:ext cx="326082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연계된 기업과의 지속적인 소통을 통해 실제 업무 관점의 피드백을 즉각적으로 받을 수 있었고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이를 개발에 빠르게 반영하며 프로젝트 완성도를 높일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적극적인 소통 과정에서 책임감을 느끼게 되었고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그만큼 더 몰입하여 프로젝트에 임할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altLang="ko-KR" sz="105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78B900D8-76D5-55D8-E7E3-59243BDBD428}"/>
              </a:ext>
            </a:extLst>
          </p:cNvPr>
          <p:cNvSpPr/>
          <p:nvPr/>
        </p:nvSpPr>
        <p:spPr>
          <a:xfrm>
            <a:off x="600075" y="2335762"/>
            <a:ext cx="3279417" cy="1966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회의나 어떤 활동이 끝나거나 계획한 후 이해했죠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?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이대로 진행 합시다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라고 말하고 진행 했는데 나온 결과를 보니 생각과 다른 결과가 나왔다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 전공도 다르고 경험도 달라 이해를 각자 했는데 각자의 생각을 공유해보면 이해한 바가 모두 달랐다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 </a:t>
            </a: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이해 했냐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</a:rPr>
              <a:t>물어보는게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 끝이 아닌 어떻게 이해해서 받아 들였는지를 다시 한번 물어보아야 한다는 것을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</a:rPr>
              <a:t>깨달았다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03361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10668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876300"/>
            <a:ext cx="10591800" cy="2628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286000"/>
            <a:ext cx="32766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2476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286000"/>
            <a:ext cx="32766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24765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2286000"/>
            <a:ext cx="32766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0" y="24765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1158240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6600" y="424815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288" y="4438650"/>
            <a:ext cx="42862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6.마무리</a:t>
            </a:r>
            <a:endParaRPr lang="en-US" sz="2250" dirty="0"/>
          </a:p>
        </p:txBody>
      </p:sp>
      <p:sp>
        <p:nvSpPr>
          <p:cNvPr id="18" name="Text 1"/>
          <p:cNvSpPr/>
          <p:nvPr/>
        </p:nvSpPr>
        <p:spPr>
          <a:xfrm>
            <a:off x="1524000" y="11049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목표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524000" y="1524000"/>
            <a:ext cx="10134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시스템은 단순한 탄소 배출 모니터링을 넘어, </a:t>
            </a:r>
            <a:r>
              <a:rPr lang="en-US" sz="13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탄소중립 전략을 지원하는 의사결정 도구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목표로 합니다.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905000" y="2438400"/>
            <a:ext cx="17621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기반 의사결정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676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정확한 탄소 배출 데이터를 기반으로 한 전략적 의사결정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5334000" y="2438400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지원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105400" y="27432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 및 지역별 탄소 규제에 적절히 대응</a:t>
            </a:r>
            <a:endParaRPr lang="en-US" sz="1050" dirty="0"/>
          </a:p>
        </p:txBody>
      </p:sp>
      <p:sp>
        <p:nvSpPr>
          <p:cNvPr id="24" name="Text 7"/>
          <p:cNvSpPr/>
          <p:nvPr/>
        </p:nvSpPr>
        <p:spPr>
          <a:xfrm>
            <a:off x="8801100" y="2438400"/>
            <a:ext cx="9801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신뢰성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8534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보고를 위한 신뢰성 있는 데이터 확보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533400" y="41148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533400" y="4495800"/>
            <a:ext cx="12161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시스템이 기업의 탄소 중립 전략 수립과 실행에 긍정적인 역할을 하길 바랍니다.</a:t>
            </a:r>
            <a:endParaRPr lang="en-US" sz="1350" dirty="0"/>
          </a:p>
        </p:txBody>
      </p:sp>
      <p:sp>
        <p:nvSpPr>
          <p:cNvPr id="28" name="Text 11"/>
          <p:cNvSpPr/>
          <p:nvPr/>
        </p:nvSpPr>
        <p:spPr>
          <a:xfrm>
            <a:off x="533400" y="4914900"/>
            <a:ext cx="10134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질문 있으신가요?</a:t>
            </a:r>
            <a:endParaRPr lang="en-US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20FCD-1495-85C3-09CD-A830E659C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00E92F9-728E-74CD-080F-23D4FD12C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2FF1C61-38E9-BC9A-EFC6-CBD9855A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4B737686-8647-3E77-0CB8-1CC34B20AC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02E456CB-2467-C0DC-9C4C-537E8EB7FD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10668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C1BD988C-B1D3-482F-4B73-484C97A011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876300"/>
            <a:ext cx="10591800" cy="2628900"/>
          </a:xfrm>
          <a:prstGeom prst="rect">
            <a:avLst/>
          </a:prstGeom>
        </p:spPr>
      </p:pic>
      <p:pic>
        <p:nvPicPr>
          <p:cNvPr id="7" name="Image 5" descr="preencoded.png">
            <a:extLst>
              <a:ext uri="{FF2B5EF4-FFF2-40B4-BE49-F238E27FC236}">
                <a16:creationId xmlns:a16="http://schemas.microsoft.com/office/drawing/2014/main" id="{4A45E61E-D3D8-5D39-3F69-0A100C1735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286000"/>
            <a:ext cx="3276600" cy="990600"/>
          </a:xfrm>
          <a:prstGeom prst="rect">
            <a:avLst/>
          </a:prstGeom>
        </p:spPr>
      </p:pic>
      <p:pic>
        <p:nvPicPr>
          <p:cNvPr id="8" name="Image 6" descr="preencoded.png">
            <a:extLst>
              <a:ext uri="{FF2B5EF4-FFF2-40B4-BE49-F238E27FC236}">
                <a16:creationId xmlns:a16="http://schemas.microsoft.com/office/drawing/2014/main" id="{9B09230F-EC75-0F3F-5A0F-564D6846B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2476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
            <a:extLst>
              <a:ext uri="{FF2B5EF4-FFF2-40B4-BE49-F238E27FC236}">
                <a16:creationId xmlns:a16="http://schemas.microsoft.com/office/drawing/2014/main" id="{600C9D7F-278C-EB42-C664-1AE37BAE1A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286000"/>
            <a:ext cx="3276600" cy="990600"/>
          </a:xfrm>
          <a:prstGeom prst="rect">
            <a:avLst/>
          </a:prstGeom>
        </p:spPr>
      </p:pic>
      <p:pic>
        <p:nvPicPr>
          <p:cNvPr id="10" name="Image 8" descr="preencoded.png">
            <a:extLst>
              <a:ext uri="{FF2B5EF4-FFF2-40B4-BE49-F238E27FC236}">
                <a16:creationId xmlns:a16="http://schemas.microsoft.com/office/drawing/2014/main" id="{D8D0A3D8-A4E6-B5D9-5A0A-C224D8D953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24765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
            <a:extLst>
              <a:ext uri="{FF2B5EF4-FFF2-40B4-BE49-F238E27FC236}">
                <a16:creationId xmlns:a16="http://schemas.microsoft.com/office/drawing/2014/main" id="{305248A2-2182-D7FF-D459-CEBB8FC1DB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2286000"/>
            <a:ext cx="3276600" cy="990600"/>
          </a:xfrm>
          <a:prstGeom prst="rect">
            <a:avLst/>
          </a:prstGeom>
        </p:spPr>
      </p:pic>
      <p:pic>
        <p:nvPicPr>
          <p:cNvPr id="12" name="Image 10" descr="preencoded.png">
            <a:extLst>
              <a:ext uri="{FF2B5EF4-FFF2-40B4-BE49-F238E27FC236}">
                <a16:creationId xmlns:a16="http://schemas.microsoft.com/office/drawing/2014/main" id="{059B0138-8CA2-936D-3DBA-F04199DE87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0" y="24765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>
            <a:extLst>
              <a:ext uri="{FF2B5EF4-FFF2-40B4-BE49-F238E27FC236}">
                <a16:creationId xmlns:a16="http://schemas.microsoft.com/office/drawing/2014/main" id="{5237B237-CF9B-09E2-B738-99AFF6CDAD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11582400" cy="1485900"/>
          </a:xfrm>
          <a:prstGeom prst="rect">
            <a:avLst/>
          </a:prstGeom>
        </p:spPr>
      </p:pic>
      <p:pic>
        <p:nvPicPr>
          <p:cNvPr id="14" name="Image 12" descr="preencoded.png">
            <a:extLst>
              <a:ext uri="{FF2B5EF4-FFF2-40B4-BE49-F238E27FC236}">
                <a16:creationId xmlns:a16="http://schemas.microsoft.com/office/drawing/2014/main" id="{C04B4669-27D9-2CC2-74F6-8D0D733C5F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6600" y="424815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>
            <a:extLst>
              <a:ext uri="{FF2B5EF4-FFF2-40B4-BE49-F238E27FC236}">
                <a16:creationId xmlns:a16="http://schemas.microsoft.com/office/drawing/2014/main" id="{81C51A82-8F95-4592-3CF2-4824556564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288" y="4438650"/>
            <a:ext cx="428625" cy="3810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00F28FD-77FE-1FFB-98D9-559BC60964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>
            <a:extLst>
              <a:ext uri="{FF2B5EF4-FFF2-40B4-BE49-F238E27FC236}">
                <a16:creationId xmlns:a16="http://schemas.microsoft.com/office/drawing/2014/main" id="{5BD796DE-C9C3-38A5-344F-0268CF77FD1E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6.마무리</a:t>
            </a:r>
            <a:endParaRPr lang="en-US" sz="2250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407BF7E8-7894-FBD7-217C-13072A162CA7}"/>
              </a:ext>
            </a:extLst>
          </p:cNvPr>
          <p:cNvSpPr/>
          <p:nvPr/>
        </p:nvSpPr>
        <p:spPr>
          <a:xfrm>
            <a:off x="1524000" y="11049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목표</a:t>
            </a:r>
            <a:endParaRPr lang="en-US" sz="1800" dirty="0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D5B3ACE0-5833-751A-A938-3C8431A985EA}"/>
              </a:ext>
            </a:extLst>
          </p:cNvPr>
          <p:cNvSpPr/>
          <p:nvPr/>
        </p:nvSpPr>
        <p:spPr>
          <a:xfrm>
            <a:off x="1524000" y="1524000"/>
            <a:ext cx="10134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시스템은 단순한 탄소 배출 모니터링을 넘어, </a:t>
            </a:r>
            <a:r>
              <a:rPr lang="en-US" sz="13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탄소중립 전략을 지원하는 의사결정 도구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목표로 합니다.</a:t>
            </a:r>
            <a:endParaRPr lang="en-US" sz="13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BF43A773-3C47-465C-89DB-0471DB2ADF00}"/>
              </a:ext>
            </a:extLst>
          </p:cNvPr>
          <p:cNvSpPr/>
          <p:nvPr/>
        </p:nvSpPr>
        <p:spPr>
          <a:xfrm>
            <a:off x="1905000" y="2438400"/>
            <a:ext cx="17621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기반 의사결정</a:t>
            </a:r>
            <a:endParaRPr lang="en-US" sz="12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85DBA27E-F4A9-3DEA-ADEF-FB9E1EB9831F}"/>
              </a:ext>
            </a:extLst>
          </p:cNvPr>
          <p:cNvSpPr/>
          <p:nvPr/>
        </p:nvSpPr>
        <p:spPr>
          <a:xfrm>
            <a:off x="1676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정확한 탄소 배출 데이터를 기반으로 한 전략적 의사결정</a:t>
            </a:r>
            <a:endParaRPr lang="en-US" sz="105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B262BEA3-AF47-458A-AF7B-7B0617E31A62}"/>
              </a:ext>
            </a:extLst>
          </p:cNvPr>
          <p:cNvSpPr/>
          <p:nvPr/>
        </p:nvSpPr>
        <p:spPr>
          <a:xfrm>
            <a:off x="5334000" y="2438400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지원</a:t>
            </a:r>
            <a:endParaRPr lang="en-US" sz="12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23017DCD-A5B3-FAB9-5ED5-89FA5CD1BDA7}"/>
              </a:ext>
            </a:extLst>
          </p:cNvPr>
          <p:cNvSpPr/>
          <p:nvPr/>
        </p:nvSpPr>
        <p:spPr>
          <a:xfrm>
            <a:off x="5105400" y="27432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 및 지역별 탄소 규제에 적절히 대응</a:t>
            </a:r>
            <a:endParaRPr lang="en-US" sz="1050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01197CEF-66CF-3BB5-5FB9-2F1004249CEF}"/>
              </a:ext>
            </a:extLst>
          </p:cNvPr>
          <p:cNvSpPr/>
          <p:nvPr/>
        </p:nvSpPr>
        <p:spPr>
          <a:xfrm>
            <a:off x="8801100" y="2438400"/>
            <a:ext cx="9801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신뢰성</a:t>
            </a:r>
            <a:endParaRPr lang="en-US" sz="1200" dirty="0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0DA4CE20-676B-64FD-807B-225F902BD95F}"/>
              </a:ext>
            </a:extLst>
          </p:cNvPr>
          <p:cNvSpPr/>
          <p:nvPr/>
        </p:nvSpPr>
        <p:spPr>
          <a:xfrm>
            <a:off x="8534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보고를 위한 신뢰성 있는 데이터 확보</a:t>
            </a:r>
            <a:endParaRPr lang="en-US" sz="105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7FBE702B-1EBE-8AC4-A912-9507A3BFBD03}"/>
              </a:ext>
            </a:extLst>
          </p:cNvPr>
          <p:cNvSpPr/>
          <p:nvPr/>
        </p:nvSpPr>
        <p:spPr>
          <a:xfrm>
            <a:off x="533400" y="41148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endParaRPr lang="en-US" sz="1800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0832143F-A07B-B6A7-83FE-D1EC85AFEF72}"/>
              </a:ext>
            </a:extLst>
          </p:cNvPr>
          <p:cNvSpPr/>
          <p:nvPr/>
        </p:nvSpPr>
        <p:spPr>
          <a:xfrm>
            <a:off x="533400" y="4495800"/>
            <a:ext cx="12161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시스템이 기업의 탄소 중립 전략 수립과 실행에 긍정적인 역할을 하길 바랍니다.</a:t>
            </a:r>
            <a:endParaRPr lang="en-US" sz="135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7DE9CC33-C6CB-F96F-54E6-44BDF93EB8EF}"/>
              </a:ext>
            </a:extLst>
          </p:cNvPr>
          <p:cNvSpPr/>
          <p:nvPr/>
        </p:nvSpPr>
        <p:spPr>
          <a:xfrm>
            <a:off x="533400" y="4914900"/>
            <a:ext cx="10134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질문 있으신가요?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1484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E32AD-7775-D344-BFC9-7BB1E8AF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61792FE-6F0E-B71E-7C2E-202E2CE9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13A6BF9-51A2-A25D-92E1-C16B227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0162DA9-738D-378B-D2B6-71358E81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30C95ADF-A434-7ADA-970A-53D4BD0F5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1ADBCD9C-600D-6494-BE6A-549B60FA523B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36409721-FA70-BAF4-06FE-AB41F7A4A0FC}"/>
              </a:ext>
            </a:extLst>
          </p:cNvPr>
          <p:cNvSpPr/>
          <p:nvPr/>
        </p:nvSpPr>
        <p:spPr>
          <a:xfrm>
            <a:off x="3666837" y="4033427"/>
            <a:ext cx="422354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486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E174DC-AC8F-8A4B-0280-9D5240137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39E409-2E46-5E68-2EE1-319F84049040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A5EEC201-BFDB-40D0-C063-FC2B9868CF6E}"/>
              </a:ext>
            </a:extLst>
          </p:cNvPr>
          <p:cNvSpPr/>
          <p:nvPr/>
        </p:nvSpPr>
        <p:spPr>
          <a:xfrm>
            <a:off x="152400" y="238125"/>
            <a:ext cx="421005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Contents</a:t>
            </a:r>
            <a:endParaRPr lang="en-US" sz="48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77A62FE-A72D-FB04-00D8-1AF83553069C}"/>
              </a:ext>
            </a:extLst>
          </p:cNvPr>
          <p:cNvSpPr/>
          <p:nvPr/>
        </p:nvSpPr>
        <p:spPr>
          <a:xfrm>
            <a:off x="2707792" y="137801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13ED44-9E82-F4C1-1053-B7A26AB106B8}"/>
              </a:ext>
            </a:extLst>
          </p:cNvPr>
          <p:cNvSpPr/>
          <p:nvPr/>
        </p:nvSpPr>
        <p:spPr>
          <a:xfrm>
            <a:off x="2190750" y="1197038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5556C52-6285-0563-30F0-D87E545A6E53}"/>
              </a:ext>
            </a:extLst>
          </p:cNvPr>
          <p:cNvSpPr/>
          <p:nvPr/>
        </p:nvSpPr>
        <p:spPr>
          <a:xfrm>
            <a:off x="2707792" y="2203576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D2DE1FF-79D2-E952-2833-CD00721037CE}"/>
              </a:ext>
            </a:extLst>
          </p:cNvPr>
          <p:cNvSpPr/>
          <p:nvPr/>
        </p:nvSpPr>
        <p:spPr>
          <a:xfrm>
            <a:off x="2190750" y="2013076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F0C7A268-A909-E70C-1B20-A311653BF558}"/>
              </a:ext>
            </a:extLst>
          </p:cNvPr>
          <p:cNvSpPr/>
          <p:nvPr/>
        </p:nvSpPr>
        <p:spPr>
          <a:xfrm>
            <a:off x="2785922" y="2517246"/>
            <a:ext cx="2938603" cy="93378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글로벌 탄소 정책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탄소 배출 개념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현대정밀의 요구사항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7555227-DFDF-3B46-463F-2AE815BC9BAD}"/>
              </a:ext>
            </a:extLst>
          </p:cNvPr>
          <p:cNvSpPr/>
          <p:nvPr/>
        </p:nvSpPr>
        <p:spPr>
          <a:xfrm>
            <a:off x="2698267" y="3850640"/>
            <a:ext cx="36938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D937F20C-3582-85BE-45E2-C33097F4F3E7}"/>
              </a:ext>
            </a:extLst>
          </p:cNvPr>
          <p:cNvSpPr/>
          <p:nvPr/>
        </p:nvSpPr>
        <p:spPr>
          <a:xfrm>
            <a:off x="2776396" y="4191048"/>
            <a:ext cx="2490929" cy="93378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요구사항분석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시스템 설계도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데이터베이스 설계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AC0473-CAC4-AA85-7AC4-7D85FC654B60}"/>
              </a:ext>
            </a:extLst>
          </p:cNvPr>
          <p:cNvSpPr/>
          <p:nvPr/>
        </p:nvSpPr>
        <p:spPr>
          <a:xfrm>
            <a:off x="2202205" y="3651104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F721D6D2-272F-6DB8-5239-E9E20B239E62}"/>
              </a:ext>
            </a:extLst>
          </p:cNvPr>
          <p:cNvSpPr/>
          <p:nvPr/>
        </p:nvSpPr>
        <p:spPr>
          <a:xfrm>
            <a:off x="6820665" y="136897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9DE8B1D-0A77-F758-2027-B6381E59501B}"/>
              </a:ext>
            </a:extLst>
          </p:cNvPr>
          <p:cNvSpPr/>
          <p:nvPr/>
        </p:nvSpPr>
        <p:spPr>
          <a:xfrm>
            <a:off x="6744465" y="2638516"/>
            <a:ext cx="36762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3753B97F-6AEF-C0DA-8CBB-CE0E96F24F19}"/>
              </a:ext>
            </a:extLst>
          </p:cNvPr>
          <p:cNvSpPr/>
          <p:nvPr/>
        </p:nvSpPr>
        <p:spPr>
          <a:xfrm>
            <a:off x="6820665" y="3871248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9710EFB1-E42E-4204-6A0E-632145CBFE7A}"/>
              </a:ext>
            </a:extLst>
          </p:cNvPr>
          <p:cNvSpPr/>
          <p:nvPr/>
        </p:nvSpPr>
        <p:spPr>
          <a:xfrm>
            <a:off x="6979995" y="1720865"/>
            <a:ext cx="1824255" cy="6131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대시보드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시연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65B2720E-8EC5-B5BE-251C-99D903B731C6}"/>
              </a:ext>
            </a:extLst>
          </p:cNvPr>
          <p:cNvSpPr/>
          <p:nvPr/>
        </p:nvSpPr>
        <p:spPr>
          <a:xfrm>
            <a:off x="6979994" y="3024337"/>
            <a:ext cx="1824255" cy="6131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기대효과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발전 방향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 3">
            <a:extLst>
              <a:ext uri="{FF2B5EF4-FFF2-40B4-BE49-F238E27FC236}">
                <a16:creationId xmlns:a16="http://schemas.microsoft.com/office/drawing/2014/main" id="{657FDA99-6978-47A9-1415-A3EFB9579683}"/>
              </a:ext>
            </a:extLst>
          </p:cNvPr>
          <p:cNvSpPr/>
          <p:nvPr/>
        </p:nvSpPr>
        <p:spPr>
          <a:xfrm>
            <a:off x="6979993" y="4303468"/>
            <a:ext cx="1824255" cy="6131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회고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chemeClr val="bg1"/>
                </a:solidFill>
              </a:rPr>
              <a:t>마무리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A723E52-B02F-4656-070B-5264DFAB4F26}"/>
              </a:ext>
            </a:extLst>
          </p:cNvPr>
          <p:cNvSpPr/>
          <p:nvPr/>
        </p:nvSpPr>
        <p:spPr>
          <a:xfrm>
            <a:off x="6263678" y="1206563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AEE8557-90C0-7FDD-290F-9AB641610DB6}"/>
              </a:ext>
            </a:extLst>
          </p:cNvPr>
          <p:cNvSpPr/>
          <p:nvPr/>
        </p:nvSpPr>
        <p:spPr>
          <a:xfrm>
            <a:off x="6275133" y="2475038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5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148E16-6D91-B42C-3969-431A211E8CF0}"/>
              </a:ext>
            </a:extLst>
          </p:cNvPr>
          <p:cNvSpPr/>
          <p:nvPr/>
        </p:nvSpPr>
        <p:spPr>
          <a:xfrm>
            <a:off x="6275133" y="3717779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6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9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043B7-1E6A-9A34-2736-51869E832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2679B5-2039-BA70-9DA7-4872CDFA1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A0F7272-13B5-E41E-9F6C-14534BCE48C7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51C3D50D-6881-D235-682A-A30F15C5A273}"/>
              </a:ext>
            </a:extLst>
          </p:cNvPr>
          <p:cNvSpPr/>
          <p:nvPr/>
        </p:nvSpPr>
        <p:spPr>
          <a:xfrm>
            <a:off x="152400" y="238125"/>
            <a:ext cx="421005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Contents</a:t>
            </a:r>
            <a:endParaRPr lang="en-US" sz="48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7DF8BE61-F25D-5BA2-13C2-CAD4C5C7AF4A}"/>
              </a:ext>
            </a:extLst>
          </p:cNvPr>
          <p:cNvSpPr/>
          <p:nvPr/>
        </p:nvSpPr>
        <p:spPr>
          <a:xfrm>
            <a:off x="2707792" y="137801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28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6C73DDF-3446-27DF-CB04-060F9916C4BD}"/>
              </a:ext>
            </a:extLst>
          </p:cNvPr>
          <p:cNvSpPr/>
          <p:nvPr/>
        </p:nvSpPr>
        <p:spPr>
          <a:xfrm>
            <a:off x="2190750" y="1197038"/>
            <a:ext cx="421792" cy="447675"/>
          </a:xfrm>
          <a:prstGeom prst="ellipse">
            <a:avLst/>
          </a:prstGeom>
          <a:solidFill>
            <a:srgbClr val="2B43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126953F4-A733-149C-D310-C7B0D854B029}"/>
              </a:ext>
            </a:extLst>
          </p:cNvPr>
          <p:cNvSpPr/>
          <p:nvPr/>
        </p:nvSpPr>
        <p:spPr>
          <a:xfrm>
            <a:off x="2707792" y="2203576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2800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C549858-7629-05C9-94EB-2749920F626B}"/>
              </a:ext>
            </a:extLst>
          </p:cNvPr>
          <p:cNvSpPr/>
          <p:nvPr/>
        </p:nvSpPr>
        <p:spPr>
          <a:xfrm>
            <a:off x="2190750" y="2013076"/>
            <a:ext cx="421792" cy="447675"/>
          </a:xfrm>
          <a:prstGeom prst="ellipse">
            <a:avLst/>
          </a:prstGeom>
          <a:solidFill>
            <a:srgbClr val="2B43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6337DA14-9669-9BBE-3352-C4E4447BAFA5}"/>
              </a:ext>
            </a:extLst>
          </p:cNvPr>
          <p:cNvSpPr/>
          <p:nvPr/>
        </p:nvSpPr>
        <p:spPr>
          <a:xfrm>
            <a:off x="2785922" y="2517246"/>
            <a:ext cx="2938603" cy="93378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글로벌 탄소 정책</a:t>
            </a:r>
            <a:endParaRPr lang="en-US" altLang="ko-KR" sz="1400" b="1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탄소 배출 개념</a:t>
            </a:r>
            <a:endParaRPr lang="en-US" altLang="ko-KR" sz="1400" b="1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현대정밀의 요구사항</a:t>
            </a:r>
            <a:endParaRPr lang="en-US" sz="1400" b="1" dirty="0"/>
          </a:p>
        </p:txBody>
      </p:sp>
      <p:sp>
        <p:nvSpPr>
          <p:cNvPr id="44" name="Text 2">
            <a:extLst>
              <a:ext uri="{FF2B5EF4-FFF2-40B4-BE49-F238E27FC236}">
                <a16:creationId xmlns:a16="http://schemas.microsoft.com/office/drawing/2014/main" id="{B65BBF47-CC32-0B2C-9B6B-714EB2FAEFBF}"/>
              </a:ext>
            </a:extLst>
          </p:cNvPr>
          <p:cNvSpPr/>
          <p:nvPr/>
        </p:nvSpPr>
        <p:spPr>
          <a:xfrm>
            <a:off x="2698267" y="3850640"/>
            <a:ext cx="36938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2800" dirty="0"/>
          </a:p>
        </p:txBody>
      </p:sp>
      <p:sp>
        <p:nvSpPr>
          <p:cNvPr id="45" name="Text 3">
            <a:extLst>
              <a:ext uri="{FF2B5EF4-FFF2-40B4-BE49-F238E27FC236}">
                <a16:creationId xmlns:a16="http://schemas.microsoft.com/office/drawing/2014/main" id="{21FBF44E-7BBF-01CE-05FB-B8FFACA92F20}"/>
              </a:ext>
            </a:extLst>
          </p:cNvPr>
          <p:cNvSpPr/>
          <p:nvPr/>
        </p:nvSpPr>
        <p:spPr>
          <a:xfrm>
            <a:off x="2776396" y="4191048"/>
            <a:ext cx="2490929" cy="93378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요구사항분석</a:t>
            </a:r>
            <a:endParaRPr lang="en-US" altLang="ko-KR" sz="1400" b="1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시스템 설계도</a:t>
            </a:r>
            <a:endParaRPr lang="en-US" altLang="ko-KR" sz="1400" b="1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데이터베이스 설계</a:t>
            </a:r>
            <a:endParaRPr lang="en-US" sz="1400" b="1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47105CB-7AE9-4821-2268-9F18CDDE87B8}"/>
              </a:ext>
            </a:extLst>
          </p:cNvPr>
          <p:cNvSpPr/>
          <p:nvPr/>
        </p:nvSpPr>
        <p:spPr>
          <a:xfrm>
            <a:off x="2202205" y="3651104"/>
            <a:ext cx="421792" cy="447675"/>
          </a:xfrm>
          <a:prstGeom prst="ellipse">
            <a:avLst/>
          </a:prstGeom>
          <a:solidFill>
            <a:srgbClr val="2B43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3</a:t>
            </a:r>
            <a:endParaRPr lang="ko-KR" altLang="en-US" sz="3200" dirty="0"/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E9B66DBE-1D4A-A925-74B2-A8D084AA540A}"/>
              </a:ext>
            </a:extLst>
          </p:cNvPr>
          <p:cNvSpPr/>
          <p:nvPr/>
        </p:nvSpPr>
        <p:spPr>
          <a:xfrm>
            <a:off x="6820665" y="136897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2800" dirty="0"/>
          </a:p>
        </p:txBody>
      </p:sp>
      <p:sp>
        <p:nvSpPr>
          <p:cNvPr id="48" name="Text 2">
            <a:extLst>
              <a:ext uri="{FF2B5EF4-FFF2-40B4-BE49-F238E27FC236}">
                <a16:creationId xmlns:a16="http://schemas.microsoft.com/office/drawing/2014/main" id="{AB77EE7E-EF00-A7A8-28AB-4E5EAEBB70FD}"/>
              </a:ext>
            </a:extLst>
          </p:cNvPr>
          <p:cNvSpPr/>
          <p:nvPr/>
        </p:nvSpPr>
        <p:spPr>
          <a:xfrm>
            <a:off x="6744465" y="2638516"/>
            <a:ext cx="36762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</a:t>
            </a:r>
            <a:endParaRPr lang="en-US" sz="2800" dirty="0"/>
          </a:p>
        </p:txBody>
      </p:sp>
      <p:sp>
        <p:nvSpPr>
          <p:cNvPr id="49" name="Text 2">
            <a:extLst>
              <a:ext uri="{FF2B5EF4-FFF2-40B4-BE49-F238E27FC236}">
                <a16:creationId xmlns:a16="http://schemas.microsoft.com/office/drawing/2014/main" id="{67CD6E35-895B-BDEF-F7F1-DEBDD4F03B05}"/>
              </a:ext>
            </a:extLst>
          </p:cNvPr>
          <p:cNvSpPr/>
          <p:nvPr/>
        </p:nvSpPr>
        <p:spPr>
          <a:xfrm>
            <a:off x="6820665" y="3871248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800" dirty="0"/>
          </a:p>
        </p:txBody>
      </p:sp>
      <p:sp>
        <p:nvSpPr>
          <p:cNvPr id="50" name="Text 3">
            <a:extLst>
              <a:ext uri="{FF2B5EF4-FFF2-40B4-BE49-F238E27FC236}">
                <a16:creationId xmlns:a16="http://schemas.microsoft.com/office/drawing/2014/main" id="{398A02CF-E428-DD85-EBE1-EBF03C530EB9}"/>
              </a:ext>
            </a:extLst>
          </p:cNvPr>
          <p:cNvSpPr/>
          <p:nvPr/>
        </p:nvSpPr>
        <p:spPr>
          <a:xfrm>
            <a:off x="6979995" y="1720865"/>
            <a:ext cx="1824255" cy="6131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대시보드</a:t>
            </a:r>
            <a:endParaRPr lang="en-US" altLang="ko-KR" sz="1400" b="1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시연</a:t>
            </a:r>
            <a:endParaRPr lang="en-US" sz="1400" b="1" dirty="0"/>
          </a:p>
        </p:txBody>
      </p:sp>
      <p:sp>
        <p:nvSpPr>
          <p:cNvPr id="51" name="Text 3">
            <a:extLst>
              <a:ext uri="{FF2B5EF4-FFF2-40B4-BE49-F238E27FC236}">
                <a16:creationId xmlns:a16="http://schemas.microsoft.com/office/drawing/2014/main" id="{4C6A038F-97C8-FC33-CD63-5E204EEC053F}"/>
              </a:ext>
            </a:extLst>
          </p:cNvPr>
          <p:cNvSpPr/>
          <p:nvPr/>
        </p:nvSpPr>
        <p:spPr>
          <a:xfrm>
            <a:off x="6979994" y="3024337"/>
            <a:ext cx="1824255" cy="6131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기대효과</a:t>
            </a:r>
            <a:endParaRPr lang="en-US" altLang="ko-KR" sz="1400" b="1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발전 방향</a:t>
            </a:r>
            <a:endParaRPr lang="en-US" sz="1400" b="1" dirty="0"/>
          </a:p>
        </p:txBody>
      </p:sp>
      <p:sp>
        <p:nvSpPr>
          <p:cNvPr id="52" name="Text 3">
            <a:extLst>
              <a:ext uri="{FF2B5EF4-FFF2-40B4-BE49-F238E27FC236}">
                <a16:creationId xmlns:a16="http://schemas.microsoft.com/office/drawing/2014/main" id="{CB84C413-4C5A-2A65-62D4-A1EF53DB2943}"/>
              </a:ext>
            </a:extLst>
          </p:cNvPr>
          <p:cNvSpPr/>
          <p:nvPr/>
        </p:nvSpPr>
        <p:spPr>
          <a:xfrm>
            <a:off x="6979993" y="4303468"/>
            <a:ext cx="1824255" cy="61318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회고</a:t>
            </a:r>
            <a:endParaRPr lang="en-US" altLang="ko-KR" sz="1400" b="1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555555"/>
                </a:solidFill>
              </a:rPr>
              <a:t>마무리</a:t>
            </a:r>
            <a:endParaRPr lang="en-US" sz="1400" b="1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667A73A-84FF-F63D-5344-A3D13A7B4368}"/>
              </a:ext>
            </a:extLst>
          </p:cNvPr>
          <p:cNvSpPr/>
          <p:nvPr/>
        </p:nvSpPr>
        <p:spPr>
          <a:xfrm>
            <a:off x="6263678" y="1206563"/>
            <a:ext cx="421792" cy="447675"/>
          </a:xfrm>
          <a:prstGeom prst="ellipse">
            <a:avLst/>
          </a:prstGeom>
          <a:solidFill>
            <a:srgbClr val="2B43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4</a:t>
            </a:r>
            <a:endParaRPr lang="ko-KR" altLang="en-US" sz="3200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4AC5575-7EB8-A225-F212-38020D95E88D}"/>
              </a:ext>
            </a:extLst>
          </p:cNvPr>
          <p:cNvSpPr/>
          <p:nvPr/>
        </p:nvSpPr>
        <p:spPr>
          <a:xfrm>
            <a:off x="6275133" y="2475038"/>
            <a:ext cx="421792" cy="447675"/>
          </a:xfrm>
          <a:prstGeom prst="ellipse">
            <a:avLst/>
          </a:prstGeom>
          <a:solidFill>
            <a:srgbClr val="2B43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5</a:t>
            </a:r>
            <a:endParaRPr lang="ko-KR" altLang="en-US" sz="3200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7A33E1A8-9F59-E3B8-A65E-11AC08F2AB33}"/>
              </a:ext>
            </a:extLst>
          </p:cNvPr>
          <p:cNvSpPr/>
          <p:nvPr/>
        </p:nvSpPr>
        <p:spPr>
          <a:xfrm>
            <a:off x="6275133" y="3717779"/>
            <a:ext cx="421792" cy="447675"/>
          </a:xfrm>
          <a:prstGeom prst="ellipse">
            <a:avLst/>
          </a:prstGeom>
          <a:solidFill>
            <a:srgbClr val="2B435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6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73651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D9C3-7BBA-C9E3-1D13-EED6CD16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DF6C355-E4F5-15F1-32CF-92417497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2BEE85E-A4B2-DC59-B1A5-64BF3492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91294A4-D225-1041-6566-995BEB24B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0D3D75-8759-3A6E-7EA9-8C3B5EE4F4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356A2F-F4D3-2D89-21A1-9954E60C0D9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D1A291F0-BAED-8CF7-722C-CF06EA929666}"/>
              </a:ext>
            </a:extLst>
          </p:cNvPr>
          <p:cNvSpPr/>
          <p:nvPr/>
        </p:nvSpPr>
        <p:spPr>
          <a:xfrm>
            <a:off x="152400" y="238125"/>
            <a:ext cx="421005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ko-KR" alt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팀 소개</a:t>
            </a:r>
            <a:endParaRPr lang="en-US" sz="4000" dirty="0"/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8A96046F-E8E4-22D9-6AFD-A385F208F42D}"/>
              </a:ext>
            </a:extLst>
          </p:cNvPr>
          <p:cNvSpPr/>
          <p:nvPr/>
        </p:nvSpPr>
        <p:spPr>
          <a:xfrm>
            <a:off x="2457443" y="2227074"/>
            <a:ext cx="1514470" cy="3259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20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20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1EA5AA83-2E39-F3EB-587F-753B5F1FD775}"/>
              </a:ext>
            </a:extLst>
          </p:cNvPr>
          <p:cNvSpPr/>
          <p:nvPr/>
        </p:nvSpPr>
        <p:spPr>
          <a:xfrm>
            <a:off x="914400" y="2895940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게임소프트웨어 전공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D8A55383-781B-1BCC-11C8-DEB2BEDAA286}"/>
              </a:ext>
            </a:extLst>
          </p:cNvPr>
          <p:cNvSpPr/>
          <p:nvPr/>
        </p:nvSpPr>
        <p:spPr>
          <a:xfrm>
            <a:off x="914400" y="320074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DB </a:t>
            </a:r>
            <a:r>
              <a:rPr lang="en-US" sz="11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</a:t>
            </a:r>
            <a:r>
              <a:rPr 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</a:t>
            </a:r>
            <a:r>
              <a:rPr lang="ko-KR" alt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</a:t>
            </a:r>
            <a:r>
              <a:rPr 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전반</a:t>
            </a:r>
            <a:r>
              <a:rPr 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전체 총괄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9E2473EB-11F9-5352-C96C-72A5C027BA11}"/>
              </a:ext>
            </a:extLst>
          </p:cNvPr>
          <p:cNvSpPr/>
          <p:nvPr/>
        </p:nvSpPr>
        <p:spPr>
          <a:xfrm>
            <a:off x="6049530" y="2161985"/>
            <a:ext cx="1707801" cy="3259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20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2000" b="1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 7">
            <a:extLst>
              <a:ext uri="{FF2B5EF4-FFF2-40B4-BE49-F238E27FC236}">
                <a16:creationId xmlns:a16="http://schemas.microsoft.com/office/drawing/2014/main" id="{296C54EF-8047-F24B-B4BD-A9BD9BFAE84B}"/>
              </a:ext>
            </a:extLst>
          </p:cNvPr>
          <p:cNvSpPr/>
          <p:nvPr/>
        </p:nvSpPr>
        <p:spPr>
          <a:xfrm>
            <a:off x="4849336" y="2919221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기계공학</a:t>
            </a:r>
            <a:r>
              <a:rPr lang="en-US" sz="14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2D191674-88DA-D5AD-CEFF-5B8AAC55F11D}"/>
              </a:ext>
            </a:extLst>
          </p:cNvPr>
          <p:cNvSpPr/>
          <p:nvPr/>
        </p:nvSpPr>
        <p:spPr>
          <a:xfrm>
            <a:off x="4851350" y="320074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sz="11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업로드</a:t>
            </a:r>
            <a:r>
              <a:rPr lang="en-US" altLang="ko-KR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</a:t>
            </a:r>
            <a:r>
              <a:rPr 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개발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96CD94F2-3DF6-DDE4-3E82-D1F4B393FC9B}"/>
              </a:ext>
            </a:extLst>
          </p:cNvPr>
          <p:cNvSpPr/>
          <p:nvPr/>
        </p:nvSpPr>
        <p:spPr>
          <a:xfrm>
            <a:off x="9958943" y="2157754"/>
            <a:ext cx="1567914" cy="3259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20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2000" b="1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863ED762-E07B-7A5F-817D-976F19FD8999}"/>
              </a:ext>
            </a:extLst>
          </p:cNvPr>
          <p:cNvSpPr/>
          <p:nvPr/>
        </p:nvSpPr>
        <p:spPr>
          <a:xfrm>
            <a:off x="8788301" y="2928747"/>
            <a:ext cx="34036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4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비전공자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 11">
            <a:extLst>
              <a:ext uri="{FF2B5EF4-FFF2-40B4-BE49-F238E27FC236}">
                <a16:creationId xmlns:a16="http://schemas.microsoft.com/office/drawing/2014/main" id="{C0C9115C-E795-B611-6566-7CB89AA4F55E}"/>
              </a:ext>
            </a:extLst>
          </p:cNvPr>
          <p:cNvSpPr/>
          <p:nvPr/>
        </p:nvSpPr>
        <p:spPr>
          <a:xfrm>
            <a:off x="8788301" y="3200740"/>
            <a:ext cx="34036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altLang="ko-KR" sz="11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altLang="ko-KR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1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altLang="ko-KR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기준정보 관리</a:t>
            </a:r>
            <a:r>
              <a:rPr lang="en-US" altLang="ko-KR" sz="11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 </a:t>
            </a:r>
            <a:r>
              <a:rPr lang="en-US" altLang="ko-KR" sz="11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D0DDC93C-6DAA-0A39-9DB2-74A9C439BB18}"/>
              </a:ext>
            </a:extLst>
          </p:cNvPr>
          <p:cNvSpPr/>
          <p:nvPr/>
        </p:nvSpPr>
        <p:spPr>
          <a:xfrm>
            <a:off x="4267079" y="4544595"/>
            <a:ext cx="7798153" cy="6790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10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“3M-BMS”</a:t>
            </a:r>
            <a:r>
              <a:rPr lang="en-US" sz="24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 의미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 23">
            <a:extLst>
              <a:ext uri="{FF2B5EF4-FFF2-40B4-BE49-F238E27FC236}">
                <a16:creationId xmlns:a16="http://schemas.microsoft.com/office/drawing/2014/main" id="{AB10BB70-6F48-5605-F9A2-D8C30FA3EECD}"/>
              </a:ext>
            </a:extLst>
          </p:cNvPr>
          <p:cNvSpPr/>
          <p:nvPr/>
        </p:nvSpPr>
        <p:spPr>
          <a:xfrm>
            <a:off x="4494517" y="5103198"/>
            <a:ext cx="6893150" cy="5820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4M 기법에서 </a:t>
            </a:r>
            <a:r>
              <a:rPr lang="en-US" sz="1600" b="1" dirty="0">
                <a:solidFill>
                  <a:srgbClr val="FFFF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사람(Man), 컴퓨터(Machine), 개발 방법(Method)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집중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 24">
            <a:extLst>
              <a:ext uri="{FF2B5EF4-FFF2-40B4-BE49-F238E27FC236}">
                <a16:creationId xmlns:a16="http://schemas.microsoft.com/office/drawing/2014/main" id="{75DB40AD-E0B3-1B43-2F1C-B13000D98555}"/>
              </a:ext>
            </a:extLst>
          </p:cNvPr>
          <p:cNvSpPr/>
          <p:nvPr/>
        </p:nvSpPr>
        <p:spPr>
          <a:xfrm>
            <a:off x="4494517" y="5772150"/>
            <a:ext cx="6503683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BMS 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팀원 3명의 체격이 </a:t>
            </a:r>
            <a:r>
              <a:rPr lang="en-US" sz="16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각각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3200" dirty="0">
                <a:solidFill>
                  <a:srgbClr val="FFFF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Big, Middle, Small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0E8C768-ECFA-137C-858E-7D5F6A3FE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599" y="1331724"/>
            <a:ext cx="1847844" cy="161000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DD3AE79-30D9-8BF7-A9DA-A29D88ABF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7950" y="1436643"/>
            <a:ext cx="1646594" cy="146363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9364514-AAF8-C8B6-9AE2-0B703C5772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6078" y1="35870" x2="56863" y2="66304"/>
                        <a14:foregroundMark x1="70588" y1="35870" x2="61765" y2="73913"/>
                        <a14:foregroundMark x1="78431" y1="58696" x2="78431" y2="58696"/>
                        <a14:foregroundMark x1="28431" y1="58696" x2="28431" y2="586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6156" y="1298405"/>
            <a:ext cx="1866140" cy="168318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2A60A86F-7A00-C8FD-AACA-B5DCCE6E91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6917" y="4583837"/>
            <a:ext cx="3450324" cy="137881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87356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00DD3-D20A-6BF8-F833-F31AE7314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3D09710-CBCB-A3D9-19C6-A918A72DE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0158F26-B9C0-DFB5-2CEF-C54F27CEA7FC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25257B32-C1A5-90AB-8D4F-C321968AEEE1}"/>
              </a:ext>
            </a:extLst>
          </p:cNvPr>
          <p:cNvSpPr/>
          <p:nvPr/>
        </p:nvSpPr>
        <p:spPr>
          <a:xfrm>
            <a:off x="152400" y="238125"/>
            <a:ext cx="421005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Contents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60325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7DF17-A8A2-21CB-09B2-910902405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887BC95-309C-527C-6B8E-B8431B2BF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825B538-5A60-3270-C0A6-09E22D630D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C46FC04C-8D02-1A0C-0023-B7301808B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851494D-4372-5B12-2A36-B00680129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314FBC-E7E0-386B-7957-C607E34C366A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DD1788BA-A142-B84A-B489-7677A81F0A70}"/>
              </a:ext>
            </a:extLst>
          </p:cNvPr>
          <p:cNvSpPr/>
          <p:nvPr/>
        </p:nvSpPr>
        <p:spPr>
          <a:xfrm>
            <a:off x="152400" y="238125"/>
            <a:ext cx="421005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Contents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3516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E3BC8-4B3A-25DF-484B-DA87ADE4B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CF9CD3-8423-59FF-154D-46DBA5E2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B213761-347B-DACD-0019-87E42978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C3628F0-1DFC-1B5A-1342-F57A8FB0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EAF2C27D-8F89-2D39-8302-C1DC19EF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4E58ED-54F6-3EFE-B6DA-80144EA38644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9A81EC58-53D2-D659-19B6-24C35B283890}"/>
              </a:ext>
            </a:extLst>
          </p:cNvPr>
          <p:cNvSpPr/>
          <p:nvPr/>
        </p:nvSpPr>
        <p:spPr>
          <a:xfrm>
            <a:off x="3621770" y="4033427"/>
            <a:ext cx="4313681" cy="28886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ko-KR" sz="1486" dirty="0" err="1">
                <a:solidFill>
                  <a:srgbClr val="555555"/>
                </a:solidFill>
              </a:rPr>
              <a:t>탄소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배출의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개념과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글로벌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정책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동향을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진단합니다</a:t>
            </a:r>
            <a:r>
              <a:rPr lang="en-US" altLang="ko-KR" sz="1486" dirty="0">
                <a:solidFill>
                  <a:srgbClr val="555555"/>
                </a:solidFill>
              </a:rPr>
              <a:t>.</a:t>
            </a:r>
            <a:endParaRPr lang="en-US" altLang="ko-KR" sz="1486" dirty="0"/>
          </a:p>
        </p:txBody>
      </p:sp>
    </p:spTree>
    <p:extLst>
      <p:ext uri="{BB962C8B-B14F-4D97-AF65-F5344CB8AC3E}">
        <p14:creationId xmlns:p14="http://schemas.microsoft.com/office/powerpoint/2010/main" val="1476612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676900" cy="1809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8" y="1152525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876300"/>
            <a:ext cx="5676900" cy="1809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066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25" y="1152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14650"/>
            <a:ext cx="5676900" cy="1809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1051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" y="319087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14650"/>
            <a:ext cx="5676900" cy="1809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1051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4625" y="3190875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정책 동향</a:t>
            </a:r>
            <a:endParaRPr lang="en-US" sz="2250" dirty="0"/>
          </a:p>
        </p:txBody>
      </p:sp>
      <p:sp>
        <p:nvSpPr>
          <p:cNvPr id="25" name="Text 1"/>
          <p:cNvSpPr/>
          <p:nvPr/>
        </p:nvSpPr>
        <p:spPr>
          <a:xfrm>
            <a:off x="1123950" y="11715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1049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IRA (인플레이션 감축법)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1104900" y="200025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감축과 환경 보호를 위한 국가규모의 정책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1049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재생에너지 및 친환경 자동차에 대한 세제 지원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7029450" y="1171575"/>
            <a:ext cx="3418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70104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350" dirty="0"/>
          </a:p>
        </p:txBody>
      </p:sp>
      <p:sp>
        <p:nvSpPr>
          <p:cNvPr id="31" name="Text 7"/>
          <p:cNvSpPr/>
          <p:nvPr/>
        </p:nvSpPr>
        <p:spPr>
          <a:xfrm>
            <a:off x="7010400" y="20002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수입화물에 대한 탄소비용 부과 제도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70104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국내 기업의 경쟁력을 유지하기 위한 보호조치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1123950" y="3209925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대한민국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11049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및 감축 목표</a:t>
            </a:r>
            <a:endParaRPr lang="en-US" sz="1350" dirty="0"/>
          </a:p>
        </p:txBody>
      </p:sp>
      <p:sp>
        <p:nvSpPr>
          <p:cNvPr id="35" name="Text 11"/>
          <p:cNvSpPr/>
          <p:nvPr/>
        </p:nvSpPr>
        <p:spPr>
          <a:xfrm>
            <a:off x="1104900" y="40386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2050년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선언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(Net-Zero)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1104900" y="43053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2030년까지 온실가스 40% 감축 목표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7029450" y="320992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일본</a:t>
            </a:r>
            <a:endParaRPr lang="en-US" sz="1500" dirty="0"/>
          </a:p>
        </p:txBody>
      </p:sp>
      <p:sp>
        <p:nvSpPr>
          <p:cNvPr id="38" name="Text 14"/>
          <p:cNvSpPr/>
          <p:nvPr/>
        </p:nvSpPr>
        <p:spPr>
          <a:xfrm>
            <a:off x="70104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GX 전략 및 CCS 기술 확대</a:t>
            </a:r>
            <a:endParaRPr lang="en-US" sz="1350" dirty="0"/>
          </a:p>
        </p:txBody>
      </p:sp>
      <p:sp>
        <p:nvSpPr>
          <p:cNvPr id="39" name="Text 15"/>
          <p:cNvSpPr/>
          <p:nvPr/>
        </p:nvSpPr>
        <p:spPr>
          <a:xfrm>
            <a:off x="7010400" y="40386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탄소발자국 감소를 위한 GX (그린 엑스) 전략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7010400" y="43053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CCS(탄소포함화석연료) 기술 개발 및 확산</a:t>
            </a:r>
            <a:endParaRPr lang="en-US" sz="12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8EE7462-C162-37EC-D902-D236C930D1E0}"/>
              </a:ext>
            </a:extLst>
          </p:cNvPr>
          <p:cNvGrpSpPr/>
          <p:nvPr/>
        </p:nvGrpSpPr>
        <p:grpSpPr>
          <a:xfrm>
            <a:off x="304800" y="5124450"/>
            <a:ext cx="11582400" cy="885825"/>
            <a:chOff x="304800" y="5124450"/>
            <a:chExt cx="11582400" cy="885825"/>
          </a:xfrm>
        </p:grpSpPr>
        <p:pic>
          <p:nvPicPr>
            <p:cNvPr id="47" name="Image 14" descr="preencoded.png">
              <a:extLst>
                <a:ext uri="{FF2B5EF4-FFF2-40B4-BE49-F238E27FC236}">
                  <a16:creationId xmlns:a16="http://schemas.microsoft.com/office/drawing/2014/main" id="{F3A0C4DC-5CA1-3E06-7371-A5BF7D62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4800" y="5124450"/>
              <a:ext cx="11582400" cy="885825"/>
            </a:xfrm>
            <a:prstGeom prst="rect">
              <a:avLst/>
            </a:prstGeom>
          </p:spPr>
        </p:pic>
        <p:pic>
          <p:nvPicPr>
            <p:cNvPr id="48" name="Image 15" descr="preencoded.png">
              <a:extLst>
                <a:ext uri="{FF2B5EF4-FFF2-40B4-BE49-F238E27FC236}">
                  <a16:creationId xmlns:a16="http://schemas.microsoft.com/office/drawing/2014/main" id="{4DFA3501-DC42-F667-D605-D1CA019D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3400" y="5391150"/>
              <a:ext cx="295275" cy="419100"/>
            </a:xfrm>
            <a:prstGeom prst="rect">
              <a:avLst/>
            </a:prstGeom>
          </p:spPr>
        </p:pic>
        <p:sp>
          <p:nvSpPr>
            <p:cNvPr id="54" name="Text 17">
              <a:extLst>
                <a:ext uri="{FF2B5EF4-FFF2-40B4-BE49-F238E27FC236}">
                  <a16:creationId xmlns:a16="http://schemas.microsoft.com/office/drawing/2014/main" id="{495DF477-1697-F7E4-96E1-7A7D7E6A7A81}"/>
                </a:ext>
              </a:extLst>
            </p:cNvPr>
            <p:cNvSpPr/>
            <p:nvPr/>
          </p:nvSpPr>
          <p:spPr>
            <a:xfrm>
              <a:off x="971550" y="5467349"/>
              <a:ext cx="815727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ko-KR" altLang="en-US" sz="1500" b="1" dirty="0"/>
                <a:t>글로벌 정책이 무슨 연관이 있는데</a:t>
              </a:r>
              <a:r>
                <a:rPr lang="en-US" altLang="ko-KR" sz="1500" b="1" dirty="0"/>
                <a:t>?</a:t>
              </a:r>
              <a:endParaRPr lang="en-US" sz="15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1E8A58-1141-9863-4D76-4F278013632E}"/>
                </a:ext>
              </a:extLst>
            </p:cNvPr>
            <p:cNvSpPr txBox="1"/>
            <p:nvPr/>
          </p:nvSpPr>
          <p:spPr>
            <a:xfrm>
              <a:off x="523875" y="5369867"/>
              <a:ext cx="209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ui-sans-serif"/>
                </a:rPr>
                <a:t>?</a:t>
              </a:r>
              <a:endParaRPr lang="ko-KR" altLang="en-US" sz="2400" b="1" dirty="0">
                <a:solidFill>
                  <a:schemeClr val="bg1"/>
                </a:solidFill>
                <a:latin typeface="ui-sans-ser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1481</Words>
  <Application>Microsoft Office PowerPoint</Application>
  <PresentationFormat>와이드스크린</PresentationFormat>
  <Paragraphs>269</Paragraphs>
  <Slides>26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대정밀 현</cp:lastModifiedBy>
  <cp:revision>11</cp:revision>
  <dcterms:created xsi:type="dcterms:W3CDTF">2026-01-13T10:20:36Z</dcterms:created>
  <dcterms:modified xsi:type="dcterms:W3CDTF">2026-01-15T07:39:55Z</dcterms:modified>
</cp:coreProperties>
</file>